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89" r:id="rId11"/>
    <p:sldId id="265" r:id="rId12"/>
    <p:sldId id="274" r:id="rId13"/>
    <p:sldId id="273" r:id="rId14"/>
    <p:sldId id="266" r:id="rId15"/>
    <p:sldId id="267" r:id="rId16"/>
    <p:sldId id="268" r:id="rId17"/>
    <p:sldId id="269" r:id="rId18"/>
    <p:sldId id="270" r:id="rId19"/>
    <p:sldId id="271" r:id="rId20"/>
    <p:sldId id="282" r:id="rId21"/>
    <p:sldId id="281" r:id="rId22"/>
    <p:sldId id="285" r:id="rId23"/>
    <p:sldId id="287" r:id="rId24"/>
    <p:sldId id="288" r:id="rId25"/>
    <p:sldId id="275" r:id="rId26"/>
    <p:sldId id="276" r:id="rId27"/>
    <p:sldId id="277" r:id="rId28"/>
    <p:sldId id="278" r:id="rId29"/>
    <p:sldId id="279" r:id="rId30"/>
    <p:sldId id="284" r:id="rId31"/>
    <p:sldId id="280" r:id="rId32"/>
    <p:sldId id="283" r:id="rId33"/>
    <p:sldId id="286"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3" d="100"/>
          <a:sy n="73" d="100"/>
        </p:scale>
        <p:origin x="16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2662F52-53D5-4A72-894F-962628156CED}" type="datetimeFigureOut">
              <a:rPr lang="en-GB" smtClean="0"/>
              <a:t>17/03/2017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288199-F17A-48C6-A5FA-D942DCB4A00D}" type="slidenum">
              <a:rPr lang="en-GB" smtClean="0"/>
              <a:t>‹#›</a:t>
            </a:fld>
            <a:endParaRPr lang="en-GB"/>
          </a:p>
        </p:txBody>
      </p:sp>
    </p:spTree>
    <p:extLst>
      <p:ext uri="{BB962C8B-B14F-4D97-AF65-F5344CB8AC3E}">
        <p14:creationId xmlns:p14="http://schemas.microsoft.com/office/powerpoint/2010/main" val="1196294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7288199-F17A-48C6-A5FA-D942DCB4A00D}" type="slidenum">
              <a:rPr lang="en-GB" smtClean="0"/>
              <a:t>2</a:t>
            </a:fld>
            <a:endParaRPr lang="en-GB"/>
          </a:p>
        </p:txBody>
      </p:sp>
    </p:spTree>
    <p:extLst>
      <p:ext uri="{BB962C8B-B14F-4D97-AF65-F5344CB8AC3E}">
        <p14:creationId xmlns:p14="http://schemas.microsoft.com/office/powerpoint/2010/main" val="100016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B73AFA-12BA-45B8-B762-FF600E70E3EC}" type="datetime1">
              <a:rPr lang="en-GB" smtClean="0"/>
              <a:t>17/03/2017</a:t>
            </a:fld>
            <a:endParaRPr lang="en-GB"/>
          </a:p>
        </p:txBody>
      </p:sp>
      <p:sp>
        <p:nvSpPr>
          <p:cNvPr id="5" name="Footer Placeholder 4"/>
          <p:cNvSpPr>
            <a:spLocks noGrp="1"/>
          </p:cNvSpPr>
          <p:nvPr>
            <p:ph type="ftr" sz="quarter" idx="11"/>
          </p:nvPr>
        </p:nvSpPr>
        <p:spPr/>
        <p:txBody>
          <a:bodyPr/>
          <a:lstStyle/>
          <a:p>
            <a:r>
              <a:rPr lang="en-GB" smtClean="0"/>
              <a:t>Christ church CE Primary School</a:t>
            </a:r>
            <a:endParaRPr lang="en-GB"/>
          </a:p>
        </p:txBody>
      </p:sp>
      <p:sp>
        <p:nvSpPr>
          <p:cNvPr id="6" name="Slide Number Placeholder 5"/>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265460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81F226-C5E8-430E-B3D6-D67F0E8A4805}" type="datetime1">
              <a:rPr lang="en-GB" smtClean="0"/>
              <a:t>17/03/2017</a:t>
            </a:fld>
            <a:endParaRPr lang="en-GB"/>
          </a:p>
        </p:txBody>
      </p:sp>
      <p:sp>
        <p:nvSpPr>
          <p:cNvPr id="5" name="Footer Placeholder 4"/>
          <p:cNvSpPr>
            <a:spLocks noGrp="1"/>
          </p:cNvSpPr>
          <p:nvPr>
            <p:ph type="ftr" sz="quarter" idx="11"/>
          </p:nvPr>
        </p:nvSpPr>
        <p:spPr/>
        <p:txBody>
          <a:bodyPr/>
          <a:lstStyle/>
          <a:p>
            <a:r>
              <a:rPr lang="en-GB" smtClean="0"/>
              <a:t>Christ church CE Primary School</a:t>
            </a:r>
            <a:endParaRPr lang="en-GB"/>
          </a:p>
        </p:txBody>
      </p:sp>
      <p:sp>
        <p:nvSpPr>
          <p:cNvPr id="6" name="Slide Number Placeholder 5"/>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281644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A1D62A-84FB-471A-B4E3-51CA8DD2305D}" type="datetime1">
              <a:rPr lang="en-GB" smtClean="0"/>
              <a:t>17/03/2017</a:t>
            </a:fld>
            <a:endParaRPr lang="en-GB"/>
          </a:p>
        </p:txBody>
      </p:sp>
      <p:sp>
        <p:nvSpPr>
          <p:cNvPr id="5" name="Footer Placeholder 4"/>
          <p:cNvSpPr>
            <a:spLocks noGrp="1"/>
          </p:cNvSpPr>
          <p:nvPr>
            <p:ph type="ftr" sz="quarter" idx="11"/>
          </p:nvPr>
        </p:nvSpPr>
        <p:spPr/>
        <p:txBody>
          <a:bodyPr/>
          <a:lstStyle/>
          <a:p>
            <a:r>
              <a:rPr lang="en-GB" smtClean="0"/>
              <a:t>Christ church CE Primary School</a:t>
            </a:r>
            <a:endParaRPr lang="en-GB"/>
          </a:p>
        </p:txBody>
      </p:sp>
      <p:sp>
        <p:nvSpPr>
          <p:cNvPr id="6" name="Slide Number Placeholder 5"/>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1785181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ED3673-6723-4293-807E-A7931D5E8A80}" type="datetime1">
              <a:rPr lang="en-GB" smtClean="0"/>
              <a:t>17/03/2017</a:t>
            </a:fld>
            <a:endParaRPr lang="en-GB"/>
          </a:p>
        </p:txBody>
      </p:sp>
      <p:sp>
        <p:nvSpPr>
          <p:cNvPr id="5" name="Footer Placeholder 4"/>
          <p:cNvSpPr>
            <a:spLocks noGrp="1"/>
          </p:cNvSpPr>
          <p:nvPr>
            <p:ph type="ftr" sz="quarter" idx="11"/>
          </p:nvPr>
        </p:nvSpPr>
        <p:spPr/>
        <p:txBody>
          <a:bodyPr/>
          <a:lstStyle/>
          <a:p>
            <a:r>
              <a:rPr lang="en-GB" smtClean="0"/>
              <a:t>Christ church CE Primary School</a:t>
            </a:r>
            <a:endParaRPr lang="en-GB"/>
          </a:p>
        </p:txBody>
      </p:sp>
      <p:sp>
        <p:nvSpPr>
          <p:cNvPr id="6" name="Slide Number Placeholder 5"/>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153118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EE467-FCE7-4513-82D3-F60C20BF0FAE}" type="datetime1">
              <a:rPr lang="en-GB" smtClean="0"/>
              <a:t>17/03/2017</a:t>
            </a:fld>
            <a:endParaRPr lang="en-GB"/>
          </a:p>
        </p:txBody>
      </p:sp>
      <p:sp>
        <p:nvSpPr>
          <p:cNvPr id="5" name="Footer Placeholder 4"/>
          <p:cNvSpPr>
            <a:spLocks noGrp="1"/>
          </p:cNvSpPr>
          <p:nvPr>
            <p:ph type="ftr" sz="quarter" idx="11"/>
          </p:nvPr>
        </p:nvSpPr>
        <p:spPr/>
        <p:txBody>
          <a:bodyPr/>
          <a:lstStyle/>
          <a:p>
            <a:r>
              <a:rPr lang="en-GB" smtClean="0"/>
              <a:t>Christ church CE Primary School</a:t>
            </a:r>
            <a:endParaRPr lang="en-GB"/>
          </a:p>
        </p:txBody>
      </p:sp>
      <p:sp>
        <p:nvSpPr>
          <p:cNvPr id="6" name="Slide Number Placeholder 5"/>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58947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AA44A3B-2C1C-436B-8E17-4C609B4ED00E}" type="datetime1">
              <a:rPr lang="en-GB" smtClean="0"/>
              <a:t>17/03/2017</a:t>
            </a:fld>
            <a:endParaRPr lang="en-GB"/>
          </a:p>
        </p:txBody>
      </p:sp>
      <p:sp>
        <p:nvSpPr>
          <p:cNvPr id="6" name="Footer Placeholder 5"/>
          <p:cNvSpPr>
            <a:spLocks noGrp="1"/>
          </p:cNvSpPr>
          <p:nvPr>
            <p:ph type="ftr" sz="quarter" idx="11"/>
          </p:nvPr>
        </p:nvSpPr>
        <p:spPr/>
        <p:txBody>
          <a:bodyPr/>
          <a:lstStyle/>
          <a:p>
            <a:r>
              <a:rPr lang="en-GB" smtClean="0"/>
              <a:t>Christ church CE Primary School</a:t>
            </a:r>
            <a:endParaRPr lang="en-GB"/>
          </a:p>
        </p:txBody>
      </p:sp>
      <p:sp>
        <p:nvSpPr>
          <p:cNvPr id="7" name="Slide Number Placeholder 6"/>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3857267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9E7D50-A566-4965-955A-6DBFD403DFEB}" type="datetime1">
              <a:rPr lang="en-GB" smtClean="0"/>
              <a:t>17/03/2017</a:t>
            </a:fld>
            <a:endParaRPr lang="en-GB"/>
          </a:p>
        </p:txBody>
      </p:sp>
      <p:sp>
        <p:nvSpPr>
          <p:cNvPr id="8" name="Footer Placeholder 7"/>
          <p:cNvSpPr>
            <a:spLocks noGrp="1"/>
          </p:cNvSpPr>
          <p:nvPr>
            <p:ph type="ftr" sz="quarter" idx="11"/>
          </p:nvPr>
        </p:nvSpPr>
        <p:spPr/>
        <p:txBody>
          <a:bodyPr/>
          <a:lstStyle/>
          <a:p>
            <a:r>
              <a:rPr lang="en-GB" smtClean="0"/>
              <a:t>Christ church CE Primary School</a:t>
            </a:r>
            <a:endParaRPr lang="en-GB"/>
          </a:p>
        </p:txBody>
      </p:sp>
      <p:sp>
        <p:nvSpPr>
          <p:cNvPr id="9" name="Slide Number Placeholder 8"/>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168165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F6D881-411D-45C4-B825-C63F7E7E5602}" type="datetime1">
              <a:rPr lang="en-GB" smtClean="0"/>
              <a:t>17/03/2017</a:t>
            </a:fld>
            <a:endParaRPr lang="en-GB"/>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sp>
        <p:nvSpPr>
          <p:cNvPr id="5" name="Slide Number Placeholder 4"/>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208443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3DA94-3CFE-427F-9125-65FB1F28A1C5}" type="datetime1">
              <a:rPr lang="en-GB" smtClean="0"/>
              <a:t>17/03/2017</a:t>
            </a:fld>
            <a:endParaRPr lang="en-GB"/>
          </a:p>
        </p:txBody>
      </p:sp>
      <p:sp>
        <p:nvSpPr>
          <p:cNvPr id="3" name="Footer Placeholder 2"/>
          <p:cNvSpPr>
            <a:spLocks noGrp="1"/>
          </p:cNvSpPr>
          <p:nvPr>
            <p:ph type="ftr" sz="quarter" idx="11"/>
          </p:nvPr>
        </p:nvSpPr>
        <p:spPr/>
        <p:txBody>
          <a:bodyPr/>
          <a:lstStyle/>
          <a:p>
            <a:r>
              <a:rPr lang="en-GB" smtClean="0"/>
              <a:t>Christ church CE Primary School</a:t>
            </a:r>
            <a:endParaRPr lang="en-GB"/>
          </a:p>
        </p:txBody>
      </p:sp>
      <p:sp>
        <p:nvSpPr>
          <p:cNvPr id="4" name="Slide Number Placeholder 3"/>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216962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58F836-EF66-4A8D-9C5E-7BABC95D176A}" type="datetime1">
              <a:rPr lang="en-GB" smtClean="0"/>
              <a:t>17/03/2017</a:t>
            </a:fld>
            <a:endParaRPr lang="en-GB"/>
          </a:p>
        </p:txBody>
      </p:sp>
      <p:sp>
        <p:nvSpPr>
          <p:cNvPr id="6" name="Footer Placeholder 5"/>
          <p:cNvSpPr>
            <a:spLocks noGrp="1"/>
          </p:cNvSpPr>
          <p:nvPr>
            <p:ph type="ftr" sz="quarter" idx="11"/>
          </p:nvPr>
        </p:nvSpPr>
        <p:spPr/>
        <p:txBody>
          <a:bodyPr/>
          <a:lstStyle/>
          <a:p>
            <a:r>
              <a:rPr lang="en-GB" smtClean="0"/>
              <a:t>Christ church CE Primary School</a:t>
            </a:r>
            <a:endParaRPr lang="en-GB"/>
          </a:p>
        </p:txBody>
      </p:sp>
      <p:sp>
        <p:nvSpPr>
          <p:cNvPr id="7" name="Slide Number Placeholder 6"/>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307023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9FCBFF-EA63-4F42-8BC0-0B7BC6E7786B}" type="datetime1">
              <a:rPr lang="en-GB" smtClean="0"/>
              <a:t>17/03/2017</a:t>
            </a:fld>
            <a:endParaRPr lang="en-GB"/>
          </a:p>
        </p:txBody>
      </p:sp>
      <p:sp>
        <p:nvSpPr>
          <p:cNvPr id="6" name="Footer Placeholder 5"/>
          <p:cNvSpPr>
            <a:spLocks noGrp="1"/>
          </p:cNvSpPr>
          <p:nvPr>
            <p:ph type="ftr" sz="quarter" idx="11"/>
          </p:nvPr>
        </p:nvSpPr>
        <p:spPr/>
        <p:txBody>
          <a:bodyPr/>
          <a:lstStyle/>
          <a:p>
            <a:r>
              <a:rPr lang="en-GB" smtClean="0"/>
              <a:t>Christ church CE Primary School</a:t>
            </a:r>
            <a:endParaRPr lang="en-GB"/>
          </a:p>
        </p:txBody>
      </p:sp>
      <p:sp>
        <p:nvSpPr>
          <p:cNvPr id="7" name="Slide Number Placeholder 6"/>
          <p:cNvSpPr>
            <a:spLocks noGrp="1"/>
          </p:cNvSpPr>
          <p:nvPr>
            <p:ph type="sldNum" sz="quarter" idx="12"/>
          </p:nvPr>
        </p:nvSpPr>
        <p:spPr/>
        <p:txBody>
          <a:bodyPr/>
          <a:lstStyle/>
          <a:p>
            <a:fld id="{932497C0-B28B-4D02-B621-A4A9E9A1FD19}" type="slidenum">
              <a:rPr lang="en-GB" smtClean="0"/>
              <a:t>‹#›</a:t>
            </a:fld>
            <a:endParaRPr lang="en-GB"/>
          </a:p>
        </p:txBody>
      </p:sp>
    </p:spTree>
    <p:extLst>
      <p:ext uri="{BB962C8B-B14F-4D97-AF65-F5344CB8AC3E}">
        <p14:creationId xmlns:p14="http://schemas.microsoft.com/office/powerpoint/2010/main" val="32805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075BB-0455-4678-BD84-DC463AE1D019}" type="datetime1">
              <a:rPr lang="en-GB" smtClean="0"/>
              <a:t>17/03/2017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Christ church CE Primary School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497C0-B28B-4D02-B621-A4A9E9A1FD19}" type="slidenum">
              <a:rPr lang="en-GB" smtClean="0"/>
              <a:t>‹#›</a:t>
            </a:fld>
            <a:endParaRPr lang="en-GB"/>
          </a:p>
        </p:txBody>
      </p:sp>
    </p:spTree>
    <p:extLst>
      <p:ext uri="{BB962C8B-B14F-4D97-AF65-F5344CB8AC3E}">
        <p14:creationId xmlns:p14="http://schemas.microsoft.com/office/powerpoint/2010/main" val="3164360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www.coreassets.com/what-we-do/independent-support-service" TargetMode="External"/><Relationship Id="rId3" Type="http://schemas.openxmlformats.org/officeDocument/2006/relationships/hyperlink" Target="http://localoffer.stoke.gov.uk/kb5/stoke/directory/service.page?id=L5_a8-6ZiOU&amp;familychannel=5" TargetMode="External"/><Relationship Id="rId7" Type="http://schemas.openxmlformats.org/officeDocument/2006/relationships/hyperlink" Target="http://www.sendiass-stoke.co.uk/" TargetMode="External"/><Relationship Id="rId12" Type="http://schemas.openxmlformats.org/officeDocument/2006/relationships/image" Target="../media/image1.png"/><Relationship Id="rId2" Type="http://schemas.openxmlformats.org/officeDocument/2006/relationships/hyperlink" Target="http://localoffer.stoke.gov.uk/kb5/stoke/directory/organisation.page?id=EPvQ3uaJQSs&amp;familychannel=5" TargetMode="External"/><Relationship Id="rId1" Type="http://schemas.openxmlformats.org/officeDocument/2006/relationships/slideLayout" Target="../slideLayouts/slideLayout2.xml"/><Relationship Id="rId6" Type="http://schemas.openxmlformats.org/officeDocument/2006/relationships/hyperlink" Target="http://www.nsaaa.org.uk/" TargetMode="External"/><Relationship Id="rId11" Type="http://schemas.openxmlformats.org/officeDocument/2006/relationships/hyperlink" Target="http://www.youngminds.org.uk/" TargetMode="External"/><Relationship Id="rId5" Type="http://schemas.openxmlformats.org/officeDocument/2006/relationships/hyperlink" Target="http://localoffer.stoke.gov.uk/kb5/stoke/directory/service.page?id=Uo5du6rXFNM&amp;familychannel=5" TargetMode="External"/><Relationship Id="rId10" Type="http://schemas.openxmlformats.org/officeDocument/2006/relationships/hyperlink" Target="http://www.bdadyslexia.org.uk/" TargetMode="External"/><Relationship Id="rId4" Type="http://schemas.openxmlformats.org/officeDocument/2006/relationships/hyperlink" Target="http://localoffer.stoke.gov.uk/kb5/stoke/directory/organisation.page?id=DWXy7r1hSl0&amp;familychannel=5" TargetMode="External"/><Relationship Id="rId9" Type="http://schemas.openxmlformats.org/officeDocument/2006/relationships/hyperlink" Target="http://localoffer.stoke.gov.uk/kb5/stoke/directory/organisation.page?id=3Dz8-Hv4vjM&amp;familychannel=5"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04663"/>
            <a:ext cx="1440160" cy="3400895"/>
          </a:xfrm>
          <a:prstGeom prst="rect">
            <a:avLst/>
          </a:prstGeom>
        </p:spPr>
      </p:pic>
      <p:sp>
        <p:nvSpPr>
          <p:cNvPr id="2" name="Title 1"/>
          <p:cNvSpPr>
            <a:spLocks noGrp="1"/>
          </p:cNvSpPr>
          <p:nvPr>
            <p:ph type="ctrTitle"/>
          </p:nvPr>
        </p:nvSpPr>
        <p:spPr>
          <a:xfrm>
            <a:off x="899592" y="404663"/>
            <a:ext cx="7772400" cy="2267263"/>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latin typeface="Comic Sans MS" panose="030F0702030302020204" pitchFamily="66" charset="0"/>
              </a:rPr>
              <a:t>Christ Church C. E. Primary School</a:t>
            </a:r>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solidFill>
                  <a:srgbClr val="FF0000"/>
                </a:solidFill>
                <a:latin typeface="Comic Sans MS" panose="030F0702030302020204" pitchFamily="66" charset="0"/>
              </a:rPr>
              <a:t>Respect: Endurance: Friendship</a:t>
            </a:r>
            <a:r>
              <a:rPr lang="en-GB" dirty="0" smtClean="0">
                <a:latin typeface="Comic Sans MS" panose="030F0702030302020204" pitchFamily="66" charset="0"/>
              </a:rPr>
              <a:t/>
            </a:r>
            <a:br>
              <a:rPr lang="en-GB" dirty="0" smtClean="0">
                <a:latin typeface="Comic Sans MS" panose="030F0702030302020204" pitchFamily="66" charset="0"/>
              </a:rPr>
            </a:br>
            <a:r>
              <a:rPr lang="en-GB" dirty="0" smtClean="0">
                <a:latin typeface="Comic Sans MS" panose="030F0702030302020204" pitchFamily="66" charset="0"/>
              </a:rPr>
              <a:t> </a:t>
            </a:r>
            <a:br>
              <a:rPr lang="en-GB" dirty="0" smtClean="0">
                <a:latin typeface="Comic Sans MS" panose="030F0702030302020204" pitchFamily="66" charset="0"/>
              </a:rPr>
            </a:br>
            <a:r>
              <a:rPr lang="en-GB" sz="3600" dirty="0" smtClean="0">
                <a:latin typeface="Comic Sans MS" panose="030F0702030302020204" pitchFamily="66" charset="0"/>
              </a:rPr>
              <a:t>William Street, Fenton, Stoke-on-Trent, ST4 2JG</a:t>
            </a:r>
            <a:endParaRPr lang="en-GB" sz="3600" dirty="0">
              <a:latin typeface="Comic Sans MS" panose="030F0702030302020204" pitchFamily="66" charset="0"/>
            </a:endParaRPr>
          </a:p>
        </p:txBody>
      </p:sp>
      <p:sp>
        <p:nvSpPr>
          <p:cNvPr id="3" name="Subtitle 2"/>
          <p:cNvSpPr>
            <a:spLocks noGrp="1"/>
          </p:cNvSpPr>
          <p:nvPr>
            <p:ph type="subTitle" idx="1"/>
          </p:nvPr>
        </p:nvSpPr>
        <p:spPr>
          <a:xfrm>
            <a:off x="1515616" y="4149080"/>
            <a:ext cx="6400800" cy="694928"/>
          </a:xfrm>
        </p:spPr>
        <p:txBody>
          <a:bodyPr>
            <a:normAutofit lnSpcReduction="10000"/>
          </a:bodyPr>
          <a:lstStyle/>
          <a:p>
            <a:r>
              <a:rPr lang="en-GB" sz="4000" dirty="0" smtClean="0">
                <a:solidFill>
                  <a:schemeClr val="tx1">
                    <a:lumMod val="50000"/>
                    <a:lumOff val="50000"/>
                  </a:schemeClr>
                </a:solidFill>
                <a:latin typeface="Comic Sans MS" panose="030F0702030302020204" pitchFamily="66" charset="0"/>
              </a:rPr>
              <a:t>SEN Information Report</a:t>
            </a:r>
          </a:p>
          <a:p>
            <a:endParaRPr lang="en-GB" dirty="0"/>
          </a:p>
        </p:txBody>
      </p:sp>
      <p:sp>
        <p:nvSpPr>
          <p:cNvPr id="5" name="Rectangle 4"/>
          <p:cNvSpPr/>
          <p:nvPr/>
        </p:nvSpPr>
        <p:spPr>
          <a:xfrm>
            <a:off x="971600" y="5445224"/>
            <a:ext cx="7488832" cy="369332"/>
          </a:xfrm>
          <a:prstGeom prst="rect">
            <a:avLst/>
          </a:prstGeom>
        </p:spPr>
        <p:txBody>
          <a:bodyPr wrap="square">
            <a:spAutoFit/>
          </a:bodyPr>
          <a:lstStyle/>
          <a:p>
            <a:pPr algn="ctr"/>
            <a:r>
              <a:rPr lang="en-GB" b="1" i="1" dirty="0">
                <a:solidFill>
                  <a:srgbClr val="0070C0"/>
                </a:solidFill>
                <a:latin typeface="Comic Sans MS" panose="030F0702030302020204" pitchFamily="66" charset="0"/>
              </a:rPr>
              <a:t>Learning with God and Each Other to be the Best We Can </a:t>
            </a:r>
            <a:r>
              <a:rPr lang="en-GB" b="1" i="1" dirty="0" smtClean="0">
                <a:solidFill>
                  <a:srgbClr val="0070C0"/>
                </a:solidFill>
                <a:latin typeface="Comic Sans MS" panose="030F0702030302020204" pitchFamily="66" charset="0"/>
              </a:rPr>
              <a:t>Be</a:t>
            </a:r>
            <a:endParaRPr lang="en-GB" dirty="0">
              <a:solidFill>
                <a:srgbClr val="0070C0"/>
              </a:solidFill>
              <a:latin typeface="Comic Sans MS" panose="030F0702030302020204" pitchFamily="66" charset="0"/>
            </a:endParaRPr>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5104" y="2276872"/>
            <a:ext cx="938205" cy="958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1"/>
          </p:nvPr>
        </p:nvSpPr>
        <p:spPr/>
        <p:txBody>
          <a:bodyPr/>
          <a:lstStyle/>
          <a:p>
            <a:r>
              <a:rPr lang="en-GB" dirty="0" smtClean="0"/>
              <a:t>Christ church CE Primary School</a:t>
            </a:r>
            <a:endParaRPr lang="en-GB" dirty="0"/>
          </a:p>
        </p:txBody>
      </p:sp>
    </p:spTree>
    <p:extLst>
      <p:ext uri="{BB962C8B-B14F-4D97-AF65-F5344CB8AC3E}">
        <p14:creationId xmlns:p14="http://schemas.microsoft.com/office/powerpoint/2010/main" val="3824888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630"/>
            <a:ext cx="8229600" cy="902090"/>
          </a:xfrm>
        </p:spPr>
        <p:txBody>
          <a:bodyPr>
            <a:normAutofit fontScale="90000"/>
          </a:bodyPr>
          <a:lstStyle/>
          <a:p>
            <a:r>
              <a:rPr lang="en-GB" sz="2700" dirty="0" smtClean="0">
                <a:effectLst/>
              </a:rPr>
              <a:t/>
            </a:r>
            <a:br>
              <a:rPr lang="en-GB" sz="2700" dirty="0" smtClean="0">
                <a:effectLst/>
              </a:rPr>
            </a:br>
            <a:r>
              <a:rPr lang="en-GB" sz="2700" dirty="0"/>
              <a:t/>
            </a:r>
            <a:br>
              <a:rPr lang="en-GB" sz="2700" dirty="0"/>
            </a:br>
            <a:r>
              <a:rPr lang="en-GB" sz="2700" dirty="0" smtClean="0"/>
              <a:t/>
            </a:r>
            <a:br>
              <a:rPr lang="en-GB" sz="2700" dirty="0" smtClean="0"/>
            </a:br>
            <a:r>
              <a:rPr lang="en-GB" sz="2700" b="1" dirty="0" smtClean="0">
                <a:effectLst/>
                <a:latin typeface="Comic Sans MS" panose="030F0702030302020204" pitchFamily="66" charset="0"/>
              </a:rPr>
              <a:t>How does the setting/school/college know if children/young people need extra help? </a:t>
            </a:r>
            <a:r>
              <a:rPr lang="en-GB" dirty="0" smtClean="0">
                <a:effectLst/>
              </a:rPr>
              <a:t> </a:t>
            </a:r>
            <a:br>
              <a:rPr lang="en-GB" dirty="0" smtClean="0">
                <a:effectLst/>
              </a:rPr>
            </a:br>
            <a:endParaRPr lang="en-GB" dirty="0"/>
          </a:p>
        </p:txBody>
      </p:sp>
      <p:sp>
        <p:nvSpPr>
          <p:cNvPr id="3" name="Content Placeholder 2"/>
          <p:cNvSpPr>
            <a:spLocks noGrp="1"/>
          </p:cNvSpPr>
          <p:nvPr>
            <p:ph idx="1"/>
          </p:nvPr>
        </p:nvSpPr>
        <p:spPr>
          <a:xfrm>
            <a:off x="467544" y="1412776"/>
            <a:ext cx="8229600" cy="5184576"/>
          </a:xfrm>
        </p:spPr>
        <p:txBody>
          <a:bodyPr>
            <a:noAutofit/>
          </a:bodyPr>
          <a:lstStyle/>
          <a:p>
            <a:r>
              <a:rPr lang="en-GB" sz="1600" dirty="0" smtClean="0">
                <a:effectLst/>
                <a:latin typeface="Comic Sans MS" panose="030F0702030302020204" pitchFamily="66" charset="0"/>
              </a:rPr>
              <a:t>‘A pupil has SEN where their learning difficulty or disability calls for special educational provision that is different from or additional to that normally available to pupils of the same age.’ </a:t>
            </a:r>
            <a:r>
              <a:rPr lang="en-GB" sz="1600" i="1" dirty="0" smtClean="0">
                <a:effectLst/>
                <a:latin typeface="Comic Sans MS" panose="030F0702030302020204" pitchFamily="66" charset="0"/>
              </a:rPr>
              <a:t>SEND Code of Practice, 2014. </a:t>
            </a:r>
            <a:endParaRPr lang="en-GB" sz="1600" dirty="0" smtClean="0">
              <a:effectLst/>
              <a:latin typeface="Comic Sans MS" panose="030F0702030302020204" pitchFamily="66" charset="0"/>
            </a:endParaRPr>
          </a:p>
          <a:p>
            <a:r>
              <a:rPr lang="en-GB" sz="1600" dirty="0" smtClean="0">
                <a:effectLst/>
                <a:latin typeface="Comic Sans MS" panose="030F0702030302020204" pitchFamily="66" charset="0"/>
              </a:rPr>
              <a:t> A range of evidence is collected through the usual assessment and monitoring arrangements (see the school’s assessment policy). Our school delivers a graduated approach in providing SEN children with support.</a:t>
            </a:r>
          </a:p>
          <a:p>
            <a:r>
              <a:rPr lang="en-GB" sz="1600" dirty="0" smtClean="0">
                <a:effectLst/>
                <a:latin typeface="Comic Sans MS" panose="030F0702030302020204" pitchFamily="66" charset="0"/>
              </a:rPr>
              <a:t>Pupils are only identified as SEN if they do not make adequate progress once they have had intervention/adjustments and good quality personalised teaching. </a:t>
            </a:r>
          </a:p>
          <a:p>
            <a:r>
              <a:rPr lang="en-GB" sz="1600" dirty="0" smtClean="0">
                <a:effectLst/>
                <a:latin typeface="Comic Sans MS" panose="030F0702030302020204" pitchFamily="66" charset="0"/>
              </a:rPr>
              <a:t>To identify any specific areas your child may need additional support we utilise the following:</a:t>
            </a:r>
          </a:p>
          <a:p>
            <a:pPr lvl="1"/>
            <a:r>
              <a:rPr lang="en-GB" sz="1600" dirty="0" smtClean="0">
                <a:effectLst/>
                <a:latin typeface="Comic Sans MS" panose="030F0702030302020204" pitchFamily="66" charset="0"/>
              </a:rPr>
              <a:t>End of year expectations, children in the Early Years will be monitored against their Early Years Foundation Stage profiles.</a:t>
            </a:r>
          </a:p>
          <a:p>
            <a:pPr lvl="1"/>
            <a:r>
              <a:rPr lang="en-GB" sz="1600" dirty="0" smtClean="0">
                <a:effectLst/>
                <a:latin typeface="Comic Sans MS" panose="030F0702030302020204" pitchFamily="66" charset="0"/>
              </a:rPr>
              <a:t>Regular monitoring and continual assessment of the child’s needs/progress</a:t>
            </a:r>
          </a:p>
          <a:p>
            <a:pPr lvl="1"/>
            <a:r>
              <a:rPr lang="en-GB" sz="1600" dirty="0" smtClean="0">
                <a:effectLst/>
                <a:latin typeface="Comic Sans MS" panose="030F0702030302020204" pitchFamily="66" charset="0"/>
              </a:rPr>
              <a:t>Ongoing communication with parents about their child’s progress</a:t>
            </a:r>
          </a:p>
          <a:p>
            <a:pPr lvl="1"/>
            <a:r>
              <a:rPr lang="en-GB" sz="1600" dirty="0" smtClean="0">
                <a:effectLst/>
                <a:latin typeface="Comic Sans MS" panose="030F0702030302020204" pitchFamily="66" charset="0"/>
              </a:rPr>
              <a:t>Carrying out any standardised tests to access children’s learning and identifies areas of need.</a:t>
            </a:r>
          </a:p>
          <a:p>
            <a:pPr lvl="1"/>
            <a:r>
              <a:rPr lang="en-GB" sz="1600" dirty="0" smtClean="0">
                <a:effectLst/>
                <a:latin typeface="Comic Sans MS" panose="030F0702030302020204" pitchFamily="66" charset="0"/>
              </a:rPr>
              <a:t>The views of the class teacher/SENCo about the child’s learning</a:t>
            </a:r>
          </a:p>
          <a:p>
            <a:pPr lvl="1"/>
            <a:r>
              <a:rPr lang="en-GB" sz="1600" dirty="0" smtClean="0">
                <a:effectLst/>
                <a:latin typeface="Comic Sans MS" panose="030F0702030302020204" pitchFamily="66" charset="0"/>
              </a:rPr>
              <a:t>Liaison/consultation with and assessments carried out by  outside agencies</a:t>
            </a:r>
          </a:p>
          <a:p>
            <a:pPr lvl="1"/>
            <a:r>
              <a:rPr lang="en-GB" sz="1600" dirty="0" smtClean="0">
                <a:effectLst/>
                <a:latin typeface="Comic Sans MS" panose="030F0702030302020204" pitchFamily="66" charset="0"/>
              </a:rPr>
              <a:t>The views of the child.</a:t>
            </a: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1194"/>
          <a:stretch/>
        </p:blipFill>
        <p:spPr>
          <a:xfrm>
            <a:off x="251520" y="188640"/>
            <a:ext cx="495455" cy="1700448"/>
          </a:xfrm>
          <a:prstGeom prst="rect">
            <a:avLst/>
          </a:prstGeom>
        </p:spPr>
      </p:pic>
    </p:spTree>
    <p:extLst>
      <p:ext uri="{BB962C8B-B14F-4D97-AF65-F5344CB8AC3E}">
        <p14:creationId xmlns:p14="http://schemas.microsoft.com/office/powerpoint/2010/main" val="4241091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omic Sans MS" panose="030F0702030302020204" pitchFamily="66" charset="0"/>
              </a:rPr>
              <a:t>How does Christ Church CE Primary School identify SEN?</a:t>
            </a:r>
            <a:endParaRPr lang="en-GB" sz="3200" dirty="0">
              <a:latin typeface="Comic Sans MS" panose="030F0702030302020204" pitchFamily="66" charset="0"/>
            </a:endParaRPr>
          </a:p>
        </p:txBody>
      </p:sp>
      <p:sp>
        <p:nvSpPr>
          <p:cNvPr id="3" name="Content Placeholder 2"/>
          <p:cNvSpPr>
            <a:spLocks noGrp="1"/>
          </p:cNvSpPr>
          <p:nvPr>
            <p:ph idx="1"/>
          </p:nvPr>
        </p:nvSpPr>
        <p:spPr>
          <a:xfrm>
            <a:off x="532656" y="1628800"/>
            <a:ext cx="8229600" cy="4525963"/>
          </a:xfrm>
        </p:spPr>
        <p:txBody>
          <a:bodyPr>
            <a:normAutofit fontScale="47500" lnSpcReduction="20000"/>
          </a:bodyPr>
          <a:lstStyle/>
          <a:p>
            <a:pPr marL="0" indent="0">
              <a:buNone/>
            </a:pPr>
            <a:endParaRPr lang="en-GB" sz="7200" dirty="0" smtClean="0">
              <a:effectLst/>
              <a:latin typeface="Comic Sans MS" panose="030F0702030302020204" pitchFamily="66" charset="0"/>
            </a:endParaRPr>
          </a:p>
          <a:p>
            <a:r>
              <a:rPr lang="en-GB" sz="7200" dirty="0" smtClean="0">
                <a:effectLst/>
                <a:latin typeface="Comic Sans MS" panose="030F0702030302020204" pitchFamily="66" charset="0"/>
              </a:rPr>
              <a:t>If evidence suggests learners are not making expected progress, even after additional interventions, the school will consult with </a:t>
            </a:r>
            <a:r>
              <a:rPr lang="en-GB" sz="7200" dirty="0" smtClean="0">
                <a:latin typeface="Comic Sans MS" panose="030F0702030302020204" pitchFamily="66" charset="0"/>
              </a:rPr>
              <a:t>you about placing your child on the </a:t>
            </a:r>
            <a:r>
              <a:rPr lang="en-GB" sz="7200" dirty="0" smtClean="0">
                <a:effectLst/>
                <a:latin typeface="Comic Sans MS" panose="030F0702030302020204" pitchFamily="66" charset="0"/>
              </a:rPr>
              <a:t>special educational needs register, so that they can access individual targeted support.</a:t>
            </a: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720080" cy="1700448"/>
          </a:xfrm>
          <a:prstGeom prst="rect">
            <a:avLst/>
          </a:prstGeom>
        </p:spPr>
      </p:pic>
    </p:spTree>
    <p:extLst>
      <p:ext uri="{BB962C8B-B14F-4D97-AF65-F5344CB8AC3E}">
        <p14:creationId xmlns:p14="http://schemas.microsoft.com/office/powerpoint/2010/main" val="2918799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1143000"/>
          </a:xfrm>
        </p:spPr>
        <p:txBody>
          <a:bodyPr>
            <a:noAutofit/>
          </a:bodyPr>
          <a:lstStyle/>
          <a:p>
            <a:r>
              <a:rPr lang="en-GB" sz="3600" i="1" dirty="0" smtClean="0"/>
              <a:t/>
            </a:r>
            <a:br>
              <a:rPr lang="en-GB" sz="3600" i="1" dirty="0" smtClean="0"/>
            </a:br>
            <a:r>
              <a:rPr lang="en-GB" sz="3600" dirty="0" smtClean="0">
                <a:latin typeface="Comic Sans MS" panose="030F0702030302020204" pitchFamily="66" charset="0"/>
              </a:rPr>
              <a:t>How </a:t>
            </a:r>
            <a:r>
              <a:rPr lang="en-GB" sz="3600" dirty="0">
                <a:latin typeface="Comic Sans MS" panose="030F0702030302020204" pitchFamily="66" charset="0"/>
              </a:rPr>
              <a:t>will the school let me know if they have concerns about my child’s learning in school?</a:t>
            </a:r>
          </a:p>
        </p:txBody>
      </p:sp>
      <p:sp>
        <p:nvSpPr>
          <p:cNvPr id="3" name="Content Placeholder 2"/>
          <p:cNvSpPr>
            <a:spLocks noGrp="1"/>
          </p:cNvSpPr>
          <p:nvPr>
            <p:ph idx="1"/>
          </p:nvPr>
        </p:nvSpPr>
        <p:spPr/>
        <p:txBody>
          <a:bodyPr>
            <a:normAutofit fontScale="85000" lnSpcReduction="10000"/>
          </a:bodyPr>
          <a:lstStyle/>
          <a:p>
            <a:endParaRPr lang="en-GB" dirty="0" smtClean="0"/>
          </a:p>
          <a:p>
            <a:r>
              <a:rPr lang="en-GB" dirty="0" smtClean="0">
                <a:effectLst/>
                <a:latin typeface="Comic Sans MS" panose="030F0702030302020204" pitchFamily="66" charset="0"/>
              </a:rPr>
              <a:t>Any decision regarding the support your child will receive is made with the advice of school, families and outside agencies.  Discussions will take place in which needs are identified and appropriate strategies are suggested.</a:t>
            </a:r>
            <a:endParaRPr lang="en-GB" dirty="0" smtClean="0"/>
          </a:p>
          <a:p>
            <a:r>
              <a:rPr lang="en-GB" dirty="0" smtClean="0">
                <a:latin typeface="Comic Sans MS" panose="030F0702030302020204" pitchFamily="66" charset="0"/>
              </a:rPr>
              <a:t>If </a:t>
            </a:r>
            <a:r>
              <a:rPr lang="en-GB" dirty="0">
                <a:latin typeface="Comic Sans MS" panose="030F0702030302020204" pitchFamily="66" charset="0"/>
              </a:rPr>
              <a:t>your child is identified as not making progress we will </a:t>
            </a:r>
            <a:r>
              <a:rPr lang="en-GB" dirty="0" smtClean="0">
                <a:latin typeface="Comic Sans MS" panose="030F0702030302020204" pitchFamily="66" charset="0"/>
              </a:rPr>
              <a:t>arrange a </a:t>
            </a:r>
            <a:r>
              <a:rPr lang="en-GB" dirty="0">
                <a:latin typeface="Comic Sans MS" panose="030F0702030302020204" pitchFamily="66" charset="0"/>
              </a:rPr>
              <a:t>meeting to discuss this with you in more </a:t>
            </a:r>
            <a:r>
              <a:rPr lang="en-GB" dirty="0" smtClean="0">
                <a:latin typeface="Comic Sans MS" panose="030F0702030302020204" pitchFamily="66" charset="0"/>
              </a:rPr>
              <a:t>detail. We </a:t>
            </a:r>
            <a:r>
              <a:rPr lang="en-GB" dirty="0">
                <a:latin typeface="Comic Sans MS" panose="030F0702030302020204" pitchFamily="66" charset="0"/>
              </a:rPr>
              <a:t>will listen to any concerns you may have and plan any additional support your child may </a:t>
            </a:r>
            <a:r>
              <a:rPr lang="en-GB" dirty="0" smtClean="0">
                <a:latin typeface="Comic Sans MS" panose="030F0702030302020204" pitchFamily="66" charset="0"/>
              </a:rPr>
              <a:t>need</a:t>
            </a:r>
            <a:r>
              <a:rPr lang="en-GB" dirty="0" smtClean="0"/>
              <a:t>.</a:t>
            </a: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7617"/>
          <a:stretch/>
        </p:blipFill>
        <p:spPr>
          <a:xfrm>
            <a:off x="251520" y="260648"/>
            <a:ext cx="521212" cy="1700448"/>
          </a:xfrm>
          <a:prstGeom prst="rect">
            <a:avLst/>
          </a:prstGeom>
        </p:spPr>
      </p:pic>
    </p:spTree>
    <p:extLst>
      <p:ext uri="{BB962C8B-B14F-4D97-AF65-F5344CB8AC3E}">
        <p14:creationId xmlns:p14="http://schemas.microsoft.com/office/powerpoint/2010/main" val="1720474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666" y="332656"/>
            <a:ext cx="8229600" cy="1143000"/>
          </a:xfrm>
        </p:spPr>
        <p:txBody>
          <a:bodyPr>
            <a:normAutofit fontScale="90000"/>
          </a:bodyPr>
          <a:lstStyle/>
          <a:p>
            <a:r>
              <a:rPr lang="en-GB" b="1" dirty="0" smtClean="0"/>
              <a:t/>
            </a:r>
            <a:br>
              <a:rPr lang="en-GB" b="1" dirty="0" smtClean="0"/>
            </a:br>
            <a:r>
              <a:rPr lang="en-GB" sz="3600" b="1" dirty="0" smtClean="0">
                <a:latin typeface="Comic Sans MS" panose="030F0702030302020204" pitchFamily="66" charset="0"/>
              </a:rPr>
              <a:t>How </a:t>
            </a:r>
            <a:r>
              <a:rPr lang="en-GB" sz="3600" b="1" dirty="0">
                <a:latin typeface="Comic Sans MS" panose="030F0702030302020204" pitchFamily="66" charset="0"/>
              </a:rPr>
              <a:t>can I let the school know I am concerned about my child’s progress in school?</a:t>
            </a:r>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latin typeface="Comic Sans MS" panose="030F0702030302020204" pitchFamily="66" charset="0"/>
              </a:rPr>
              <a:t>If </a:t>
            </a:r>
            <a:r>
              <a:rPr lang="en-GB" dirty="0">
                <a:latin typeface="Comic Sans MS" panose="030F0702030302020204" pitchFamily="66" charset="0"/>
              </a:rPr>
              <a:t>you have concerns about your child’s </a:t>
            </a:r>
            <a:r>
              <a:rPr lang="en-GB" dirty="0" smtClean="0">
                <a:latin typeface="Comic Sans MS" panose="030F0702030302020204" pitchFamily="66" charset="0"/>
              </a:rPr>
              <a:t>progress, you </a:t>
            </a:r>
            <a:r>
              <a:rPr lang="en-GB" dirty="0">
                <a:latin typeface="Comic Sans MS" panose="030F0702030302020204" pitchFamily="66" charset="0"/>
              </a:rPr>
              <a:t>should speak to your child’s class teacher initially.</a:t>
            </a:r>
          </a:p>
          <a:p>
            <a:r>
              <a:rPr lang="en-GB" dirty="0" smtClean="0">
                <a:latin typeface="Comic Sans MS" panose="030F0702030302020204" pitchFamily="66" charset="0"/>
              </a:rPr>
              <a:t>If </a:t>
            </a:r>
            <a:r>
              <a:rPr lang="en-GB" dirty="0">
                <a:latin typeface="Comic Sans MS" panose="030F0702030302020204" pitchFamily="66" charset="0"/>
              </a:rPr>
              <a:t>you are not happy that the concerns are being </a:t>
            </a:r>
            <a:r>
              <a:rPr lang="en-GB" dirty="0" smtClean="0">
                <a:latin typeface="Comic Sans MS" panose="030F0702030302020204" pitchFamily="66" charset="0"/>
              </a:rPr>
              <a:t>managed, </a:t>
            </a:r>
            <a:r>
              <a:rPr lang="en-GB" dirty="0">
                <a:latin typeface="Comic Sans MS" panose="030F0702030302020204" pitchFamily="66" charset="0"/>
              </a:rPr>
              <a:t>and that your child is still not making </a:t>
            </a:r>
            <a:r>
              <a:rPr lang="en-GB" dirty="0" smtClean="0">
                <a:latin typeface="Comic Sans MS" panose="030F0702030302020204" pitchFamily="66" charset="0"/>
              </a:rPr>
              <a:t>progress, </a:t>
            </a:r>
            <a:r>
              <a:rPr lang="en-GB" dirty="0">
                <a:latin typeface="Comic Sans MS" panose="030F0702030302020204" pitchFamily="66" charset="0"/>
              </a:rPr>
              <a:t>you should speak to the SENCO or Head Teacher.</a:t>
            </a:r>
          </a:p>
          <a:p>
            <a:r>
              <a:rPr lang="en-GB" dirty="0" smtClean="0">
                <a:latin typeface="Comic Sans MS" panose="030F0702030302020204" pitchFamily="66" charset="0"/>
              </a:rPr>
              <a:t>If </a:t>
            </a:r>
            <a:r>
              <a:rPr lang="en-GB" dirty="0">
                <a:latin typeface="Comic Sans MS" panose="030F0702030302020204" pitchFamily="66" charset="0"/>
              </a:rPr>
              <a:t>you are still not </a:t>
            </a:r>
            <a:r>
              <a:rPr lang="en-GB" dirty="0" smtClean="0">
                <a:latin typeface="Comic Sans MS" panose="030F0702030302020204" pitchFamily="66" charset="0"/>
              </a:rPr>
              <a:t>happy, </a:t>
            </a:r>
            <a:r>
              <a:rPr lang="en-GB" dirty="0">
                <a:latin typeface="Comic Sans MS" panose="030F0702030302020204" pitchFamily="66" charset="0"/>
              </a:rPr>
              <a:t>you can speak to the school SEND </a:t>
            </a:r>
            <a:r>
              <a:rPr lang="en-GB" dirty="0" smtClean="0">
                <a:latin typeface="Comic Sans MS" panose="030F0702030302020204" pitchFamily="66" charset="0"/>
              </a:rPr>
              <a:t>Governor.</a:t>
            </a:r>
            <a:endParaRPr lang="en-GB" dirty="0">
              <a:latin typeface="Comic Sans MS" panose="030F0702030302020204" pitchFamily="66" charset="0"/>
            </a:endParaRPr>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2193"/>
          <a:stretch/>
        </p:blipFill>
        <p:spPr>
          <a:xfrm>
            <a:off x="395536" y="260648"/>
            <a:ext cx="488260" cy="1700448"/>
          </a:xfrm>
          <a:prstGeom prst="rect">
            <a:avLst/>
          </a:prstGeom>
        </p:spPr>
      </p:pic>
    </p:spTree>
    <p:extLst>
      <p:ext uri="{BB962C8B-B14F-4D97-AF65-F5344CB8AC3E}">
        <p14:creationId xmlns:p14="http://schemas.microsoft.com/office/powerpoint/2010/main" val="2456985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5" y="548680"/>
            <a:ext cx="8006661" cy="1143000"/>
          </a:xfrm>
        </p:spPr>
        <p:txBody>
          <a:bodyPr>
            <a:normAutofit fontScale="90000"/>
          </a:bodyPr>
          <a:lstStyle/>
          <a:p>
            <a:r>
              <a:rPr lang="en-GB" i="1" dirty="0" smtClean="0"/>
              <a:t/>
            </a:r>
            <a:br>
              <a:rPr lang="en-GB" i="1" dirty="0" smtClean="0"/>
            </a:br>
            <a:r>
              <a:rPr lang="en-GB" i="1" dirty="0"/>
              <a:t/>
            </a:r>
            <a:br>
              <a:rPr lang="en-GB" i="1" dirty="0"/>
            </a:br>
            <a:r>
              <a:rPr lang="en-GB" sz="4000" dirty="0" smtClean="0">
                <a:latin typeface="Comic Sans MS" panose="030F0702030302020204" pitchFamily="66" charset="0"/>
              </a:rPr>
              <a:t>What are the different types of support available for children with SEN at Christ Church Primary School?</a:t>
            </a:r>
            <a:br>
              <a:rPr lang="en-GB" sz="4000" dirty="0" smtClean="0">
                <a:latin typeface="Comic Sans MS" panose="030F0702030302020204" pitchFamily="66" charset="0"/>
              </a:rPr>
            </a:br>
            <a:endParaRPr lang="en-GB" sz="4000" dirty="0">
              <a:latin typeface="Comic Sans MS" panose="030F0702030302020204" pitchFamily="66" charset="0"/>
            </a:endParaRPr>
          </a:p>
        </p:txBody>
      </p:sp>
      <p:sp>
        <p:nvSpPr>
          <p:cNvPr id="3" name="Content Placeholder 2"/>
          <p:cNvSpPr>
            <a:spLocks noGrp="1"/>
          </p:cNvSpPr>
          <p:nvPr>
            <p:ph idx="1"/>
          </p:nvPr>
        </p:nvSpPr>
        <p:spPr>
          <a:xfrm>
            <a:off x="467544" y="2332037"/>
            <a:ext cx="8229600" cy="4525963"/>
          </a:xfrm>
        </p:spPr>
        <p:txBody>
          <a:bodyPr/>
          <a:lstStyle/>
          <a:p>
            <a:pPr algn="ctr"/>
            <a:endParaRPr lang="en-GB" i="1" dirty="0" smtClean="0"/>
          </a:p>
          <a:p>
            <a:pPr algn="ctr"/>
            <a:r>
              <a:rPr lang="en-GB" dirty="0" smtClean="0">
                <a:latin typeface="Comic Sans MS" panose="030F0702030302020204" pitchFamily="66" charset="0"/>
              </a:rPr>
              <a:t>Quality </a:t>
            </a:r>
            <a:r>
              <a:rPr lang="en-GB" dirty="0">
                <a:latin typeface="Comic Sans MS" panose="030F0702030302020204" pitchFamily="66" charset="0"/>
              </a:rPr>
              <a:t>first teaching</a:t>
            </a:r>
          </a:p>
          <a:p>
            <a:pPr algn="ctr"/>
            <a:r>
              <a:rPr lang="en-GB" dirty="0">
                <a:latin typeface="Comic Sans MS" panose="030F0702030302020204" pitchFamily="66" charset="0"/>
              </a:rPr>
              <a:t>Special Educational Needs (SEN) Support</a:t>
            </a:r>
          </a:p>
          <a:p>
            <a:pPr algn="ctr"/>
            <a:r>
              <a:rPr lang="en-GB" dirty="0">
                <a:latin typeface="Comic Sans MS" panose="030F0702030302020204" pitchFamily="66" charset="0"/>
              </a:rPr>
              <a:t>Education, Health Care Plans (EHCP)</a:t>
            </a: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60648"/>
            <a:ext cx="720080" cy="1700448"/>
          </a:xfrm>
          <a:prstGeom prst="rect">
            <a:avLst/>
          </a:prstGeom>
        </p:spPr>
      </p:pic>
    </p:spTree>
    <p:extLst>
      <p:ext uri="{BB962C8B-B14F-4D97-AF65-F5344CB8AC3E}">
        <p14:creationId xmlns:p14="http://schemas.microsoft.com/office/powerpoint/2010/main" val="3468623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Quality First Teaching</a:t>
            </a:r>
            <a:br>
              <a:rPr lang="en-GB" dirty="0" smtClean="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a:xfrm>
            <a:off x="509666" y="1622738"/>
            <a:ext cx="8229600" cy="4824536"/>
          </a:xfrm>
        </p:spPr>
        <p:txBody>
          <a:bodyPr>
            <a:normAutofit fontScale="40000" lnSpcReduction="20000"/>
          </a:bodyPr>
          <a:lstStyle/>
          <a:p>
            <a:pPr marL="0" indent="0">
              <a:buNone/>
            </a:pPr>
            <a:r>
              <a:rPr lang="en-GB" sz="4500" dirty="0" smtClean="0">
                <a:latin typeface="Comic Sans MS" panose="030F0702030302020204" pitchFamily="66" charset="0"/>
              </a:rPr>
              <a:t>The </a:t>
            </a:r>
            <a:r>
              <a:rPr lang="en-GB" sz="4500" dirty="0">
                <a:latin typeface="Comic Sans MS" panose="030F0702030302020204" pitchFamily="66" charset="0"/>
              </a:rPr>
              <a:t>teacher had the highest possible expectations for your child and all pupils in their class.</a:t>
            </a:r>
          </a:p>
          <a:p>
            <a:r>
              <a:rPr lang="en-GB" sz="4500" dirty="0" smtClean="0">
                <a:latin typeface="Comic Sans MS" panose="030F0702030302020204" pitchFamily="66" charset="0"/>
              </a:rPr>
              <a:t>That </a:t>
            </a:r>
            <a:r>
              <a:rPr lang="en-GB" sz="4500" dirty="0">
                <a:latin typeface="Comic Sans MS" panose="030F0702030302020204" pitchFamily="66" charset="0"/>
              </a:rPr>
              <a:t>all teaching is based on building on what your child already knows, can do and can understand.</a:t>
            </a:r>
          </a:p>
          <a:p>
            <a:r>
              <a:rPr lang="en-GB" sz="4500" dirty="0" smtClean="0">
                <a:latin typeface="Comic Sans MS" panose="030F0702030302020204" pitchFamily="66" charset="0"/>
              </a:rPr>
              <a:t>At </a:t>
            </a:r>
            <a:r>
              <a:rPr lang="en-GB" sz="4500" dirty="0">
                <a:latin typeface="Comic Sans MS" panose="030F0702030302020204" pitchFamily="66" charset="0"/>
              </a:rPr>
              <a:t>times the teacher may direct the Teaching Assistant to work with your child as part of normal working practice.</a:t>
            </a:r>
          </a:p>
          <a:p>
            <a:r>
              <a:rPr lang="en-GB" sz="4500" dirty="0" smtClean="0">
                <a:latin typeface="Comic Sans MS" panose="030F0702030302020204" pitchFamily="66" charset="0"/>
              </a:rPr>
              <a:t>Different </a:t>
            </a:r>
            <a:r>
              <a:rPr lang="en-GB" sz="4500" dirty="0">
                <a:latin typeface="Comic Sans MS" panose="030F0702030302020204" pitchFamily="66" charset="0"/>
              </a:rPr>
              <a:t>ways of teaching are in place so that your child is fully involved in learning in class. This may involve things like using more practical learning.</a:t>
            </a:r>
          </a:p>
          <a:p>
            <a:r>
              <a:rPr lang="en-GB" sz="4500" dirty="0">
                <a:latin typeface="Comic Sans MS" panose="030F0702030302020204" pitchFamily="66" charset="0"/>
              </a:rPr>
              <a:t>S</a:t>
            </a:r>
            <a:r>
              <a:rPr lang="en-GB" sz="4500" dirty="0" smtClean="0">
                <a:latin typeface="Comic Sans MS" panose="030F0702030302020204" pitchFamily="66" charset="0"/>
              </a:rPr>
              <a:t>pecific </a:t>
            </a:r>
            <a:r>
              <a:rPr lang="en-GB" sz="4500" dirty="0">
                <a:latin typeface="Comic Sans MS" panose="030F0702030302020204" pitchFamily="66" charset="0"/>
              </a:rPr>
              <a:t>strategies (which may be suggested by the SENCO or outside staff) are in place to support your child to learn</a:t>
            </a:r>
            <a:r>
              <a:rPr lang="en-GB" sz="4500" dirty="0" smtClean="0">
                <a:latin typeface="Comic Sans MS" panose="030F0702030302020204" pitchFamily="66" charset="0"/>
              </a:rPr>
              <a:t>.</a:t>
            </a:r>
          </a:p>
          <a:p>
            <a:r>
              <a:rPr lang="en-GB" sz="4500" dirty="0" smtClean="0">
                <a:latin typeface="Comic Sans MS" panose="030F0702030302020204" pitchFamily="66" charset="0"/>
              </a:rPr>
              <a:t>A Dyslexia Friendly classroom environment</a:t>
            </a:r>
            <a:endParaRPr lang="en-GB" sz="4500" dirty="0">
              <a:latin typeface="Comic Sans MS" panose="030F0702030302020204" pitchFamily="66" charset="0"/>
            </a:endParaRPr>
          </a:p>
          <a:p>
            <a:r>
              <a:rPr lang="en-GB" sz="4500" dirty="0" smtClean="0">
                <a:latin typeface="Comic Sans MS" panose="030F0702030302020204" pitchFamily="66" charset="0"/>
              </a:rPr>
              <a:t>Your </a:t>
            </a:r>
            <a:r>
              <a:rPr lang="en-GB" sz="4500" dirty="0">
                <a:latin typeface="Comic Sans MS" panose="030F0702030302020204" pitchFamily="66" charset="0"/>
              </a:rPr>
              <a:t>child’s teacher will have carefully checked on your child’s progress and will have decided that your child has gaps in their understanding/learning and needs some extra support to help them make the best possible progress.</a:t>
            </a:r>
          </a:p>
          <a:p>
            <a:r>
              <a:rPr lang="en-GB" sz="4500" dirty="0" smtClean="0">
                <a:latin typeface="Comic Sans MS" panose="030F0702030302020204" pitchFamily="66" charset="0"/>
              </a:rPr>
              <a:t>All </a:t>
            </a:r>
            <a:r>
              <a:rPr lang="en-GB" sz="4500" dirty="0">
                <a:latin typeface="Comic Sans MS" panose="030F0702030302020204" pitchFamily="66" charset="0"/>
              </a:rPr>
              <a:t>children in school should be getting this as part of excellent classroom, practice when needed.</a:t>
            </a:r>
          </a:p>
          <a:p>
            <a:r>
              <a:rPr lang="en-GB" sz="4500" dirty="0" smtClean="0">
                <a:latin typeface="Comic Sans MS" panose="030F0702030302020204" pitchFamily="66" charset="0"/>
              </a:rPr>
              <a:t>Specific </a:t>
            </a:r>
            <a:r>
              <a:rPr lang="en-GB" sz="4500" dirty="0">
                <a:latin typeface="Comic Sans MS" panose="030F0702030302020204" pitchFamily="66" charset="0"/>
              </a:rPr>
              <a:t>group work with in a smaller group of children.</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2983" b="14606"/>
          <a:stretch/>
        </p:blipFill>
        <p:spPr>
          <a:xfrm>
            <a:off x="251520" y="170650"/>
            <a:ext cx="482576" cy="1452088"/>
          </a:xfrm>
          <a:prstGeom prst="rect">
            <a:avLst/>
          </a:prstGeom>
        </p:spPr>
      </p:pic>
    </p:spTree>
    <p:extLst>
      <p:ext uri="{BB962C8B-B14F-4D97-AF65-F5344CB8AC3E}">
        <p14:creationId xmlns:p14="http://schemas.microsoft.com/office/powerpoint/2010/main" val="2449218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SEN Support</a:t>
            </a:r>
            <a:br>
              <a:rPr lang="en-GB" dirty="0" smtClean="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a:xfrm>
            <a:off x="457200" y="1038864"/>
            <a:ext cx="8229600" cy="5270456"/>
          </a:xfrm>
        </p:spPr>
        <p:txBody>
          <a:bodyPr>
            <a:normAutofit fontScale="47500" lnSpcReduction="20000"/>
          </a:bodyPr>
          <a:lstStyle/>
          <a:p>
            <a:r>
              <a:rPr lang="en-GB" sz="3800" dirty="0" smtClean="0">
                <a:latin typeface="Comic Sans MS" panose="030F0702030302020204" pitchFamily="66" charset="0"/>
              </a:rPr>
              <a:t>This </a:t>
            </a:r>
            <a:r>
              <a:rPr lang="en-GB" sz="3800" dirty="0">
                <a:latin typeface="Comic Sans MS" panose="030F0702030302020204" pitchFamily="66" charset="0"/>
              </a:rPr>
              <a:t>means they have been identified by the SENCO as having special education needs and needing some extra specialist support in school from a professional outside the school. This may be from:</a:t>
            </a:r>
          </a:p>
          <a:p>
            <a:r>
              <a:rPr lang="en-GB" sz="3800" dirty="0" smtClean="0">
                <a:latin typeface="Comic Sans MS" panose="030F0702030302020204" pitchFamily="66" charset="0"/>
              </a:rPr>
              <a:t>Local </a:t>
            </a:r>
            <a:r>
              <a:rPr lang="en-GB" sz="3800" dirty="0">
                <a:latin typeface="Comic Sans MS" panose="030F0702030302020204" pitchFamily="66" charset="0"/>
              </a:rPr>
              <a:t>Authority: Inclusion services, Educational Psychologist, Behaviour Support Service, ASD outreach services etc.</a:t>
            </a:r>
          </a:p>
          <a:p>
            <a:r>
              <a:rPr lang="en-GB" sz="3800" dirty="0" smtClean="0">
                <a:latin typeface="Comic Sans MS" panose="030F0702030302020204" pitchFamily="66" charset="0"/>
              </a:rPr>
              <a:t>Other </a:t>
            </a:r>
            <a:r>
              <a:rPr lang="en-GB" sz="3800" dirty="0">
                <a:latin typeface="Comic Sans MS" panose="030F0702030302020204" pitchFamily="66" charset="0"/>
              </a:rPr>
              <a:t>outside agencies such as the Speech and Language therapy Service, Occupational Therapy service etc.</a:t>
            </a:r>
          </a:p>
          <a:p>
            <a:endParaRPr lang="en-GB" sz="3800" dirty="0">
              <a:latin typeface="Comic Sans MS" panose="030F0702030302020204" pitchFamily="66" charset="0"/>
            </a:endParaRPr>
          </a:p>
          <a:p>
            <a:pPr marL="0" indent="0">
              <a:buNone/>
            </a:pPr>
            <a:r>
              <a:rPr lang="en-GB" sz="3800" dirty="0">
                <a:latin typeface="Comic Sans MS" panose="030F0702030302020204" pitchFamily="66" charset="0"/>
              </a:rPr>
              <a:t>For your child this would mean:</a:t>
            </a:r>
          </a:p>
          <a:p>
            <a:r>
              <a:rPr lang="en-GB" sz="3800" dirty="0" smtClean="0">
                <a:latin typeface="Comic Sans MS" panose="030F0702030302020204" pitchFamily="66" charset="0"/>
              </a:rPr>
              <a:t>Your </a:t>
            </a:r>
            <a:r>
              <a:rPr lang="en-GB" sz="3800" dirty="0">
                <a:latin typeface="Comic Sans MS" panose="030F0702030302020204" pitchFamily="66" charset="0"/>
              </a:rPr>
              <a:t>child will have been identified by the class teacher or SENCO as having special educational needs (or you will have raised your own concerns) it will be felt that your child needs more specialist input instead of or in addition to quality first teaching and intervention groups.</a:t>
            </a:r>
          </a:p>
          <a:p>
            <a:r>
              <a:rPr lang="en-GB" sz="3800" dirty="0">
                <a:latin typeface="Comic Sans MS" panose="030F0702030302020204" pitchFamily="66" charset="0"/>
              </a:rPr>
              <a:t>Y</a:t>
            </a:r>
            <a:r>
              <a:rPr lang="en-GB" sz="3800" dirty="0" smtClean="0">
                <a:latin typeface="Comic Sans MS" panose="030F0702030302020204" pitchFamily="66" charset="0"/>
              </a:rPr>
              <a:t>ou </a:t>
            </a:r>
            <a:r>
              <a:rPr lang="en-GB" sz="3800" dirty="0">
                <a:latin typeface="Comic Sans MS" panose="030F0702030302020204" pitchFamily="66" charset="0"/>
              </a:rPr>
              <a:t>will be asked to come to a meeting to discuss your child’s progress and help plan possible ways forward, this will form part of the assess, plan, do and review system.</a:t>
            </a:r>
          </a:p>
          <a:p>
            <a:r>
              <a:rPr lang="en-GB" sz="3800" dirty="0">
                <a:latin typeface="Comic Sans MS" panose="030F0702030302020204" pitchFamily="66" charset="0"/>
              </a:rPr>
              <a:t>Y</a:t>
            </a:r>
            <a:r>
              <a:rPr lang="en-GB" sz="3800" dirty="0" smtClean="0">
                <a:latin typeface="Comic Sans MS" panose="030F0702030302020204" pitchFamily="66" charset="0"/>
              </a:rPr>
              <a:t>ou </a:t>
            </a:r>
            <a:r>
              <a:rPr lang="en-GB" sz="3800" dirty="0">
                <a:latin typeface="Comic Sans MS" panose="030F0702030302020204" pitchFamily="66" charset="0"/>
              </a:rPr>
              <a:t>may be asked to give your permission for the school to refer your child to a specialist </a:t>
            </a:r>
            <a:r>
              <a:rPr lang="en-GB" sz="3800" dirty="0" smtClean="0">
                <a:latin typeface="Comic Sans MS" panose="030F0702030302020204" pitchFamily="66" charset="0"/>
              </a:rPr>
              <a:t>professional. This </a:t>
            </a:r>
            <a:r>
              <a:rPr lang="en-GB" sz="3800" dirty="0">
                <a:latin typeface="Comic Sans MS" panose="030F0702030302020204" pitchFamily="66" charset="0"/>
              </a:rPr>
              <a:t>will help the school and yourself understand your child’s particular needs betters and be able to support them better in school.</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6938"/>
          <a:stretch/>
        </p:blipFill>
        <p:spPr>
          <a:xfrm>
            <a:off x="323528" y="188640"/>
            <a:ext cx="526105" cy="1700448"/>
          </a:xfrm>
          <a:prstGeom prst="rect">
            <a:avLst/>
          </a:prstGeom>
        </p:spPr>
      </p:pic>
    </p:spTree>
    <p:extLst>
      <p:ext uri="{BB962C8B-B14F-4D97-AF65-F5344CB8AC3E}">
        <p14:creationId xmlns:p14="http://schemas.microsoft.com/office/powerpoint/2010/main" val="4262729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SEN Support Continued</a:t>
            </a:r>
            <a:r>
              <a:rPr lang="en-GB" dirty="0" smtClean="0"/>
              <a:t/>
            </a:r>
            <a:br>
              <a:rPr lang="en-GB" dirty="0" smtClean="0"/>
            </a:br>
            <a:endParaRPr lang="en-GB" dirty="0"/>
          </a:p>
        </p:txBody>
      </p:sp>
      <p:sp>
        <p:nvSpPr>
          <p:cNvPr id="3" name="Content Placeholder 2"/>
          <p:cNvSpPr>
            <a:spLocks noGrp="1"/>
          </p:cNvSpPr>
          <p:nvPr>
            <p:ph idx="1"/>
          </p:nvPr>
        </p:nvSpPr>
        <p:spPr>
          <a:xfrm>
            <a:off x="395536" y="980728"/>
            <a:ext cx="8229600" cy="4525963"/>
          </a:xfrm>
        </p:spPr>
        <p:txBody>
          <a:bodyPr>
            <a:noAutofit/>
          </a:bodyPr>
          <a:lstStyle/>
          <a:p>
            <a:r>
              <a:rPr lang="en-GB" sz="1700" dirty="0" smtClean="0">
                <a:latin typeface="Comic Sans MS" panose="030F0702030302020204" pitchFamily="66" charset="0"/>
              </a:rPr>
              <a:t>The </a:t>
            </a:r>
            <a:r>
              <a:rPr lang="en-GB" sz="1700" dirty="0">
                <a:latin typeface="Comic Sans MS" panose="030F0702030302020204" pitchFamily="66" charset="0"/>
              </a:rPr>
              <a:t>specialist professional will work with your child to understand their needs and make recommendations, which may include:</a:t>
            </a:r>
          </a:p>
          <a:p>
            <a:r>
              <a:rPr lang="en-GB" sz="1700" dirty="0" smtClean="0">
                <a:latin typeface="Comic Sans MS" panose="030F0702030302020204" pitchFamily="66" charset="0"/>
              </a:rPr>
              <a:t>Making </a:t>
            </a:r>
            <a:r>
              <a:rPr lang="en-GB" sz="1700" dirty="0">
                <a:latin typeface="Comic Sans MS" panose="030F0702030302020204" pitchFamily="66" charset="0"/>
              </a:rPr>
              <a:t>changes to the way your child is supported in class e.g. some individual support or changing some aspects of teaching to support them better.</a:t>
            </a:r>
          </a:p>
          <a:p>
            <a:r>
              <a:rPr lang="en-GB" sz="1700" dirty="0" smtClean="0">
                <a:latin typeface="Comic Sans MS" panose="030F0702030302020204" pitchFamily="66" charset="0"/>
              </a:rPr>
              <a:t>Support </a:t>
            </a:r>
            <a:r>
              <a:rPr lang="en-GB" sz="1700" dirty="0">
                <a:latin typeface="Comic Sans MS" panose="030F0702030302020204" pitchFamily="66" charset="0"/>
              </a:rPr>
              <a:t>to set better targets which will include their specific expertise.</a:t>
            </a:r>
          </a:p>
          <a:p>
            <a:r>
              <a:rPr lang="en-GB" sz="1700" dirty="0" smtClean="0">
                <a:latin typeface="Comic Sans MS" panose="030F0702030302020204" pitchFamily="66" charset="0"/>
              </a:rPr>
              <a:t>A </a:t>
            </a:r>
            <a:r>
              <a:rPr lang="en-GB" sz="1700" dirty="0">
                <a:latin typeface="Comic Sans MS" panose="030F0702030302020204" pitchFamily="66" charset="0"/>
              </a:rPr>
              <a:t>group run by school staff under the guidance of the outside professional e.g. a social skills group.</a:t>
            </a:r>
          </a:p>
          <a:p>
            <a:r>
              <a:rPr lang="en-GB" sz="1700" dirty="0" smtClean="0">
                <a:latin typeface="Comic Sans MS" panose="030F0702030302020204" pitchFamily="66" charset="0"/>
              </a:rPr>
              <a:t>Specialist </a:t>
            </a:r>
            <a:r>
              <a:rPr lang="en-GB" sz="1700" dirty="0">
                <a:latin typeface="Comic Sans MS" panose="030F0702030302020204" pitchFamily="66" charset="0"/>
              </a:rPr>
              <a:t>equipment or resources</a:t>
            </a:r>
          </a:p>
          <a:p>
            <a:r>
              <a:rPr lang="en-GB" sz="1700" dirty="0" smtClean="0">
                <a:latin typeface="Comic Sans MS" panose="030F0702030302020204" pitchFamily="66" charset="0"/>
              </a:rPr>
              <a:t>Group </a:t>
            </a:r>
            <a:r>
              <a:rPr lang="en-GB" sz="1700" dirty="0">
                <a:latin typeface="Comic Sans MS" panose="030F0702030302020204" pitchFamily="66" charset="0"/>
              </a:rPr>
              <a:t>or individual work with outside professional.</a:t>
            </a:r>
          </a:p>
          <a:p>
            <a:r>
              <a:rPr lang="en-GB" sz="1700" dirty="0" smtClean="0">
                <a:latin typeface="Comic Sans MS" panose="030F0702030302020204" pitchFamily="66" charset="0"/>
              </a:rPr>
              <a:t>The </a:t>
            </a:r>
            <a:r>
              <a:rPr lang="en-GB" sz="1700" dirty="0">
                <a:latin typeface="Comic Sans MS" panose="030F0702030302020204" pitchFamily="66" charset="0"/>
              </a:rPr>
              <a:t>school may suggest that your child needs some individual support in school</a:t>
            </a:r>
            <a:r>
              <a:rPr lang="en-GB" sz="1700" dirty="0" smtClean="0">
                <a:latin typeface="Comic Sans MS" panose="030F0702030302020204" pitchFamily="66" charset="0"/>
              </a:rPr>
              <a:t>. They </a:t>
            </a:r>
            <a:r>
              <a:rPr lang="en-GB" sz="1700" dirty="0">
                <a:latin typeface="Comic Sans MS" panose="030F0702030302020204" pitchFamily="66" charset="0"/>
              </a:rPr>
              <a:t>will tell you how the support will be used and what strategies will be put in place</a:t>
            </a:r>
            <a:r>
              <a:rPr lang="en-GB" sz="1700" dirty="0" smtClean="0">
                <a:latin typeface="Comic Sans MS" panose="030F0702030302020204" pitchFamily="66" charset="0"/>
              </a:rPr>
              <a:t>. This </a:t>
            </a:r>
            <a:r>
              <a:rPr lang="en-GB" sz="1700" dirty="0">
                <a:latin typeface="Comic Sans MS" panose="030F0702030302020204" pitchFamily="66" charset="0"/>
              </a:rPr>
              <a:t>type of support is available for children with specific barriers to learning that cannot be overcome through Quality First Teaching and intervention groups.</a:t>
            </a:r>
          </a:p>
          <a:p>
            <a:r>
              <a:rPr lang="en-GB" sz="1700" dirty="0">
                <a:latin typeface="Comic Sans MS" panose="030F0702030302020204" pitchFamily="66" charset="0"/>
              </a:rPr>
              <a:t>Your child will be assessed and from this a </a:t>
            </a:r>
            <a:r>
              <a:rPr lang="en-GB" sz="1700" dirty="0" smtClean="0">
                <a:latin typeface="Comic Sans MS" panose="030F0702030302020204" pitchFamily="66" charset="0"/>
              </a:rPr>
              <a:t>support will </a:t>
            </a:r>
            <a:r>
              <a:rPr lang="en-GB" sz="1700" dirty="0">
                <a:latin typeface="Comic Sans MS" panose="030F0702030302020204" pitchFamily="66" charset="0"/>
              </a:rPr>
              <a:t>be </a:t>
            </a:r>
            <a:r>
              <a:rPr lang="en-GB" sz="1700" dirty="0" smtClean="0">
                <a:latin typeface="Comic Sans MS" panose="030F0702030302020204" pitchFamily="66" charset="0"/>
              </a:rPr>
              <a:t>shared and reviewed with you. </a:t>
            </a:r>
            <a:endParaRPr lang="en-GB" sz="1700"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611560" cy="1700448"/>
          </a:xfrm>
          <a:prstGeom prst="rect">
            <a:avLst/>
          </a:prstGeom>
        </p:spPr>
      </p:pic>
    </p:spTree>
    <p:extLst>
      <p:ext uri="{BB962C8B-B14F-4D97-AF65-F5344CB8AC3E}">
        <p14:creationId xmlns:p14="http://schemas.microsoft.com/office/powerpoint/2010/main" val="1367139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dirty="0" smtClean="0">
                <a:latin typeface="Comic Sans MS" panose="030F0702030302020204" pitchFamily="66" charset="0"/>
              </a:rPr>
              <a:t>Education, Health and Care Plan (EHCP)</a:t>
            </a:r>
            <a:br>
              <a:rPr lang="en-GB" dirty="0" smtClean="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400" dirty="0" smtClean="0">
                <a:latin typeface="Comic Sans MS" panose="030F0702030302020204" pitchFamily="66" charset="0"/>
              </a:rPr>
              <a:t>This </a:t>
            </a:r>
            <a:r>
              <a:rPr lang="en-GB" sz="2400" dirty="0">
                <a:latin typeface="Comic Sans MS" panose="030F0702030302020204" pitchFamily="66" charset="0"/>
              </a:rPr>
              <a:t>means your child will have been identified by the class teacher or SENCO as needing a particularly high level of support or small group teaching.</a:t>
            </a:r>
          </a:p>
          <a:p>
            <a:r>
              <a:rPr lang="en-GB" sz="2400" dirty="0">
                <a:latin typeface="Comic Sans MS" panose="030F0702030302020204" pitchFamily="66" charset="0"/>
              </a:rPr>
              <a:t>Usually your child will also need support from professional outside the school. </a:t>
            </a:r>
          </a:p>
          <a:p>
            <a:r>
              <a:rPr lang="en-GB" sz="2400" dirty="0" smtClean="0">
                <a:latin typeface="Comic Sans MS" panose="030F0702030302020204" pitchFamily="66" charset="0"/>
              </a:rPr>
              <a:t>The </a:t>
            </a:r>
            <a:r>
              <a:rPr lang="en-GB" sz="2400" dirty="0">
                <a:latin typeface="Comic Sans MS" panose="030F0702030302020204" pitchFamily="66" charset="0"/>
              </a:rPr>
              <a:t>school (or you) can request that the Local Authority carry out a statutory assessment of your child’s needs. This is a legal process which sets out the amount of support that will be provided for your child.</a:t>
            </a:r>
          </a:p>
          <a:p>
            <a:endParaRPr lang="en-GB" sz="2400"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2983"/>
          <a:stretch/>
        </p:blipFill>
        <p:spPr>
          <a:xfrm>
            <a:off x="179512" y="188640"/>
            <a:ext cx="554584" cy="1700448"/>
          </a:xfrm>
          <a:prstGeom prst="rect">
            <a:avLst/>
          </a:prstGeom>
        </p:spPr>
      </p:pic>
    </p:spTree>
    <p:extLst>
      <p:ext uri="{BB962C8B-B14F-4D97-AF65-F5344CB8AC3E}">
        <p14:creationId xmlns:p14="http://schemas.microsoft.com/office/powerpoint/2010/main" val="1163233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dirty="0" smtClean="0">
                <a:latin typeface="Comic Sans MS" panose="030F0702030302020204" pitchFamily="66" charset="0"/>
              </a:rPr>
              <a:t>Education, Health and Care Plan (EHCP) continued</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latin typeface="Comic Sans MS" panose="030F0702030302020204" pitchFamily="66" charset="0"/>
              </a:rPr>
              <a:t>After </a:t>
            </a:r>
            <a:r>
              <a:rPr lang="en-GB" dirty="0">
                <a:latin typeface="Comic Sans MS" panose="030F0702030302020204" pitchFamily="66" charset="0"/>
              </a:rPr>
              <a:t>the school have sent in the request to the Local Authority (with a lot of information about your child, including some from you), they will decide whether they think your child’s needs seem complex enough to need a statutory assessment. If this is the case they will ask you and all the professionals involved with your child to write a report outlining your child’s needs. </a:t>
            </a:r>
          </a:p>
          <a:p>
            <a:r>
              <a:rPr lang="en-GB" dirty="0" smtClean="0">
                <a:latin typeface="Comic Sans MS" panose="030F0702030302020204" pitchFamily="66" charset="0"/>
              </a:rPr>
              <a:t>If </a:t>
            </a:r>
            <a:r>
              <a:rPr lang="en-GB" dirty="0">
                <a:latin typeface="Comic Sans MS" panose="030F0702030302020204" pitchFamily="66" charset="0"/>
              </a:rPr>
              <a:t>they do not think your child needs this , they will ask the school to continue with the support at SEN Support</a:t>
            </a:r>
          </a:p>
          <a:p>
            <a:r>
              <a:rPr lang="en-GB" dirty="0" smtClean="0">
                <a:latin typeface="Comic Sans MS" panose="030F0702030302020204" pitchFamily="66" charset="0"/>
              </a:rPr>
              <a:t>After </a:t>
            </a:r>
            <a:r>
              <a:rPr lang="en-GB" dirty="0">
                <a:latin typeface="Comic Sans MS" panose="030F0702030302020204" pitchFamily="66" charset="0"/>
              </a:rPr>
              <a:t>the reports have all been sent to the Local Authority (L.A). The L.A will then decide if your child’s needs are severe, complex and lifelong and that they need more specified extra support in school to make good progress. If this is the case they will write an Education Health Care Plan (EHCP). </a:t>
            </a:r>
          </a:p>
          <a:p>
            <a:r>
              <a:rPr lang="en-GB" dirty="0" smtClean="0">
                <a:latin typeface="Comic Sans MS" panose="030F0702030302020204" pitchFamily="66" charset="0"/>
              </a:rPr>
              <a:t>If </a:t>
            </a:r>
            <a:r>
              <a:rPr lang="en-GB" dirty="0">
                <a:latin typeface="Comic Sans MS" panose="030F0702030302020204" pitchFamily="66" charset="0"/>
              </a:rPr>
              <a:t>this is not the case they will ask the school to continue with the support at School Support.</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2983"/>
          <a:stretch/>
        </p:blipFill>
        <p:spPr>
          <a:xfrm>
            <a:off x="251520" y="260648"/>
            <a:ext cx="482576" cy="1700448"/>
          </a:xfrm>
          <a:prstGeom prst="rect">
            <a:avLst/>
          </a:prstGeom>
        </p:spPr>
      </p:pic>
    </p:spTree>
    <p:extLst>
      <p:ext uri="{BB962C8B-B14F-4D97-AF65-F5344CB8AC3E}">
        <p14:creationId xmlns:p14="http://schemas.microsoft.com/office/powerpoint/2010/main" val="853247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omic Sans MS" panose="030F0702030302020204" pitchFamily="66" charset="0"/>
              </a:rPr>
              <a:t>What is the Local Offer?</a:t>
            </a:r>
            <a:endParaRPr lang="en-GB" sz="4000" dirty="0">
              <a:latin typeface="Comic Sans MS" panose="030F0702030302020204"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4408" y="4725144"/>
            <a:ext cx="720080" cy="1700448"/>
          </a:xfrm>
          <a:prstGeom prst="rect">
            <a:avLst/>
          </a:prstGeom>
        </p:spPr>
      </p:pic>
      <p:sp>
        <p:nvSpPr>
          <p:cNvPr id="3" name="Content Placeholder 2"/>
          <p:cNvSpPr>
            <a:spLocks noGrp="1"/>
          </p:cNvSpPr>
          <p:nvPr>
            <p:ph idx="1"/>
          </p:nvPr>
        </p:nvSpPr>
        <p:spPr/>
        <p:txBody>
          <a:bodyPr>
            <a:normAutofit fontScale="55000" lnSpcReduction="20000"/>
          </a:bodyPr>
          <a:lstStyle/>
          <a:p>
            <a:r>
              <a:rPr lang="en-GB" dirty="0" smtClean="0">
                <a:latin typeface="Comic Sans MS" panose="030F0702030302020204" pitchFamily="66" charset="0"/>
              </a:rPr>
              <a:t>The </a:t>
            </a:r>
            <a:r>
              <a:rPr lang="en-GB" dirty="0">
                <a:latin typeface="Comic Sans MS" panose="030F0702030302020204" pitchFamily="66" charset="0"/>
              </a:rPr>
              <a:t>local </a:t>
            </a:r>
            <a:r>
              <a:rPr lang="en-GB" dirty="0" smtClean="0">
                <a:latin typeface="Comic Sans MS" panose="030F0702030302020204" pitchFamily="66" charset="0"/>
              </a:rPr>
              <a:t>offer enables families </a:t>
            </a:r>
            <a:r>
              <a:rPr lang="en-GB" dirty="0">
                <a:latin typeface="Comic Sans MS" panose="030F0702030302020204" pitchFamily="66" charset="0"/>
              </a:rPr>
              <a:t>to understand what services they can access and what support they can expect from a range of local agencies, including from the local authority, health services, schools, leisure services and the voluntary sector. </a:t>
            </a:r>
            <a:endParaRPr lang="en-GB" dirty="0" smtClean="0">
              <a:latin typeface="Comic Sans MS" panose="030F0702030302020204" pitchFamily="66" charset="0"/>
            </a:endParaRPr>
          </a:p>
          <a:p>
            <a:endParaRPr lang="en-GB" dirty="0" smtClean="0">
              <a:latin typeface="Comic Sans MS" panose="030F0702030302020204" pitchFamily="66" charset="0"/>
            </a:endParaRPr>
          </a:p>
          <a:p>
            <a:r>
              <a:rPr lang="en-GB" dirty="0" smtClean="0">
                <a:latin typeface="Comic Sans MS" panose="030F0702030302020204" pitchFamily="66" charset="0"/>
              </a:rPr>
              <a:t>The local offer aims to:</a:t>
            </a:r>
          </a:p>
          <a:p>
            <a:r>
              <a:rPr lang="en-GB" dirty="0" smtClean="0">
                <a:latin typeface="Comic Sans MS" panose="030F0702030302020204" pitchFamily="66" charset="0"/>
              </a:rPr>
              <a:t>Provide </a:t>
            </a:r>
            <a:r>
              <a:rPr lang="en-GB" dirty="0">
                <a:latin typeface="Comic Sans MS" panose="030F0702030302020204" pitchFamily="66" charset="0"/>
              </a:rPr>
              <a:t>clarity and confidence for parents. </a:t>
            </a:r>
          </a:p>
          <a:p>
            <a:r>
              <a:rPr lang="en-GB" dirty="0" smtClean="0">
                <a:latin typeface="Comic Sans MS" panose="030F0702030302020204" pitchFamily="66" charset="0"/>
              </a:rPr>
              <a:t>Support </a:t>
            </a:r>
            <a:r>
              <a:rPr lang="en-GB" dirty="0">
                <a:latin typeface="Comic Sans MS" panose="030F0702030302020204" pitchFamily="66" charset="0"/>
              </a:rPr>
              <a:t>earlier intervention. </a:t>
            </a:r>
          </a:p>
          <a:p>
            <a:r>
              <a:rPr lang="en-GB" dirty="0" smtClean="0">
                <a:latin typeface="Comic Sans MS" panose="030F0702030302020204" pitchFamily="66" charset="0"/>
              </a:rPr>
              <a:t>Reduce </a:t>
            </a:r>
            <a:r>
              <a:rPr lang="en-GB" dirty="0">
                <a:latin typeface="Comic Sans MS" panose="030F0702030302020204" pitchFamily="66" charset="0"/>
              </a:rPr>
              <a:t>the need for assessment. </a:t>
            </a:r>
          </a:p>
          <a:p>
            <a:r>
              <a:rPr lang="en-GB" dirty="0" smtClean="0">
                <a:latin typeface="Comic Sans MS" panose="030F0702030302020204" pitchFamily="66" charset="0"/>
              </a:rPr>
              <a:t>Identify </a:t>
            </a:r>
            <a:r>
              <a:rPr lang="en-GB" dirty="0">
                <a:latin typeface="Comic Sans MS" panose="030F0702030302020204" pitchFamily="66" charset="0"/>
              </a:rPr>
              <a:t>need and gaps in provision. </a:t>
            </a:r>
          </a:p>
          <a:p>
            <a:r>
              <a:rPr lang="en-GB" dirty="0" smtClean="0">
                <a:latin typeface="Comic Sans MS" panose="030F0702030302020204" pitchFamily="66" charset="0"/>
              </a:rPr>
              <a:t>Provide </a:t>
            </a:r>
            <a:r>
              <a:rPr lang="en-GB" dirty="0">
                <a:latin typeface="Comic Sans MS" panose="030F0702030302020204" pitchFamily="66" charset="0"/>
              </a:rPr>
              <a:t>an evidence base for improving progress and securing better outcomes, at school and local level </a:t>
            </a:r>
          </a:p>
          <a:p>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a:latin typeface="Comic Sans MS" panose="030F0702030302020204" pitchFamily="66" charset="0"/>
              </a:rPr>
              <a:t>Please find Stoke on Trent’s Local Offer and further </a:t>
            </a:r>
            <a:r>
              <a:rPr lang="en-GB" dirty="0" smtClean="0">
                <a:latin typeface="Comic Sans MS" panose="030F0702030302020204" pitchFamily="66" charset="0"/>
              </a:rPr>
              <a:t>information here: </a:t>
            </a:r>
            <a:endParaRPr lang="en-GB" dirty="0">
              <a:latin typeface="Comic Sans MS" panose="030F0702030302020204" pitchFamily="66" charset="0"/>
            </a:endParaRPr>
          </a:p>
          <a:p>
            <a:pPr marL="400050" lvl="1" indent="0">
              <a:buNone/>
            </a:pPr>
            <a:r>
              <a:rPr lang="en-GB" dirty="0" smtClean="0">
                <a:latin typeface="Comic Sans MS" panose="030F0702030302020204" pitchFamily="66" charset="0"/>
              </a:rPr>
              <a:t>http://localoffer.stoke.gov.uk/kb5/stoke/directory/home.page</a:t>
            </a:r>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spTree>
    <p:extLst>
      <p:ext uri="{BB962C8B-B14F-4D97-AF65-F5344CB8AC3E}">
        <p14:creationId xmlns:p14="http://schemas.microsoft.com/office/powerpoint/2010/main" val="770262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67364"/>
            <a:ext cx="8229600" cy="1143000"/>
          </a:xfrm>
        </p:spPr>
        <p:txBody>
          <a:bodyPr>
            <a:noAutofit/>
          </a:bodyPr>
          <a:lstStyle/>
          <a:p>
            <a:r>
              <a:rPr lang="en-GB" sz="3400" b="1" dirty="0" smtClean="0">
                <a:latin typeface="Comic Sans MS" panose="030F0702030302020204" pitchFamily="66" charset="0"/>
              </a:rPr>
              <a:t>How does Christ Church CE Primary School involve parents in decision making?</a:t>
            </a:r>
            <a:endParaRPr lang="en-GB" sz="3400" b="1" dirty="0">
              <a:latin typeface="Comic Sans MS" panose="030F0702030302020204" pitchFamily="66" charset="0"/>
            </a:endParaRPr>
          </a:p>
        </p:txBody>
      </p:sp>
      <p:sp>
        <p:nvSpPr>
          <p:cNvPr id="5" name="Content Placeholder 4"/>
          <p:cNvSpPr>
            <a:spLocks noGrp="1"/>
          </p:cNvSpPr>
          <p:nvPr>
            <p:ph idx="1"/>
          </p:nvPr>
        </p:nvSpPr>
        <p:spPr>
          <a:xfrm>
            <a:off x="454553" y="1897498"/>
            <a:ext cx="8229600" cy="4525963"/>
          </a:xfrm>
        </p:spPr>
        <p:txBody>
          <a:bodyPr>
            <a:normAutofit fontScale="47500" lnSpcReduction="20000"/>
          </a:bodyPr>
          <a:lstStyle/>
          <a:p>
            <a:pPr lvl="0"/>
            <a:r>
              <a:rPr lang="en-GB" sz="3400" dirty="0">
                <a:latin typeface="Comic Sans MS" panose="030F0702030302020204" pitchFamily="66" charset="0"/>
              </a:rPr>
              <a:t>Ensuring all parents are made aware of the school’s SEN arrangements, including opportunities for meetings between parents and SENCO.</a:t>
            </a:r>
          </a:p>
          <a:p>
            <a:pPr lvl="0"/>
            <a:r>
              <a:rPr lang="en-GB" sz="3400" dirty="0">
                <a:latin typeface="Comic Sans MS" panose="030F0702030302020204" pitchFamily="66" charset="0"/>
              </a:rPr>
              <a:t>Listening to, acting upon concerns and issues raised by parents and providing additional advice or support for Parents who may need it via referring parents to Mrs Birks, the Home School Link Worker.</a:t>
            </a:r>
          </a:p>
          <a:p>
            <a:pPr lvl="0"/>
            <a:r>
              <a:rPr lang="en-GB" sz="3400" dirty="0">
                <a:latin typeface="Comic Sans MS" panose="030F0702030302020204" pitchFamily="66" charset="0"/>
              </a:rPr>
              <a:t>Involving parents as soon as a concern has been raised by class teachers.</a:t>
            </a:r>
          </a:p>
          <a:p>
            <a:pPr lvl="0"/>
            <a:r>
              <a:rPr lang="en-GB" sz="3400" dirty="0">
                <a:latin typeface="Comic Sans MS" panose="030F0702030302020204" pitchFamily="66" charset="0"/>
              </a:rPr>
              <a:t>Sharing the pupil passports with parents either at designated meetings or via the post to ensure they are fully informed of their child’s performance. </a:t>
            </a:r>
          </a:p>
          <a:p>
            <a:pPr lvl="0"/>
            <a:r>
              <a:rPr lang="en-GB" sz="3400" dirty="0">
                <a:latin typeface="Comic Sans MS" panose="030F0702030302020204" pitchFamily="66" charset="0"/>
              </a:rPr>
              <a:t>Gaining parent views on their child’s progress at termly reviews of Passport targets. </a:t>
            </a:r>
          </a:p>
          <a:p>
            <a:pPr lvl="0"/>
            <a:r>
              <a:rPr lang="en-GB" sz="3400" dirty="0">
                <a:latin typeface="Comic Sans MS" panose="030F0702030302020204" pitchFamily="66" charset="0"/>
              </a:rPr>
              <a:t>Supporting parents in their understanding of agency advice and support and inviting parents to meetings with professionals when appropriate. </a:t>
            </a:r>
          </a:p>
          <a:p>
            <a:pPr lvl="0"/>
            <a:r>
              <a:rPr lang="en-GB" sz="3400" dirty="0">
                <a:latin typeface="Comic Sans MS" panose="030F0702030302020204" pitchFamily="66" charset="0"/>
              </a:rPr>
              <a:t>Provide information about the Parent Partnership to all parents. </a:t>
            </a:r>
          </a:p>
          <a:p>
            <a:r>
              <a:rPr lang="en-GB" sz="3400" dirty="0">
                <a:latin typeface="Comic Sans MS" panose="030F0702030302020204" pitchFamily="66" charset="0"/>
              </a:rPr>
              <a:t>Making parents aware of the support available to improve their own parenting skills to support the work done in school by encouraging them to be part of the ‘Triple P – Positive Parenting Programme’ and parental workshops that may be available in school</a:t>
            </a:r>
            <a:r>
              <a:rPr lang="en-GB" dirty="0">
                <a:latin typeface="Comic Sans MS" panose="030F0702030302020204" pitchFamily="66" charset="0"/>
              </a:rPr>
              <a:t>. </a:t>
            </a:r>
          </a:p>
        </p:txBody>
      </p:sp>
      <p:sp>
        <p:nvSpPr>
          <p:cNvPr id="6" name="Footer Placeholder 5"/>
          <p:cNvSpPr>
            <a:spLocks noGrp="1"/>
          </p:cNvSpPr>
          <p:nvPr>
            <p:ph type="ftr" sz="quarter" idx="11"/>
          </p:nvPr>
        </p:nvSpPr>
        <p:spPr/>
        <p:txBody>
          <a:bodyPr/>
          <a:lstStyle/>
          <a:p>
            <a:r>
              <a:rPr lang="en-GB" smtClean="0"/>
              <a:t>Christ church CE Primary School</a:t>
            </a:r>
            <a:endParaRPr lang="en-GB"/>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34772"/>
          <a:stretch/>
        </p:blipFill>
        <p:spPr>
          <a:xfrm>
            <a:off x="219705" y="188640"/>
            <a:ext cx="469697" cy="1700448"/>
          </a:xfrm>
          <a:prstGeom prst="rect">
            <a:avLst/>
          </a:prstGeom>
        </p:spPr>
      </p:pic>
    </p:spTree>
    <p:extLst>
      <p:ext uri="{BB962C8B-B14F-4D97-AF65-F5344CB8AC3E}">
        <p14:creationId xmlns:p14="http://schemas.microsoft.com/office/powerpoint/2010/main" val="2928852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8013576" cy="1143000"/>
          </a:xfrm>
        </p:spPr>
        <p:txBody>
          <a:bodyPr>
            <a:noAutofit/>
          </a:bodyPr>
          <a:lstStyle/>
          <a:p>
            <a:r>
              <a:rPr lang="en-GB" sz="3200" b="1" dirty="0" smtClean="0">
                <a:latin typeface="Comic Sans MS" panose="030F0702030302020204" pitchFamily="66" charset="0"/>
              </a:rPr>
              <a:t>How is Christ Church CE Primary School accessible for all pupils? </a:t>
            </a:r>
            <a:endParaRPr lang="en-GB" sz="3200" b="1" dirty="0">
              <a:latin typeface="Comic Sans MS" panose="030F0702030302020204" pitchFamily="66" charset="0"/>
            </a:endParaRPr>
          </a:p>
        </p:txBody>
      </p:sp>
      <p:sp>
        <p:nvSpPr>
          <p:cNvPr id="5" name="Content Placeholder 4"/>
          <p:cNvSpPr>
            <a:spLocks noGrp="1"/>
          </p:cNvSpPr>
          <p:nvPr>
            <p:ph idx="1"/>
          </p:nvPr>
        </p:nvSpPr>
        <p:spPr>
          <a:xfrm>
            <a:off x="467544" y="1412776"/>
            <a:ext cx="8229600" cy="4525963"/>
          </a:xfrm>
        </p:spPr>
        <p:txBody>
          <a:bodyPr>
            <a:normAutofit fontScale="25000" lnSpcReduction="20000"/>
          </a:bodyPr>
          <a:lstStyle/>
          <a:p>
            <a:pPr lvl="0"/>
            <a:r>
              <a:rPr lang="en-GB" sz="6400" dirty="0">
                <a:latin typeface="Comic Sans MS" panose="030F0702030302020204" pitchFamily="66" charset="0"/>
              </a:rPr>
              <a:t>All pupil entrances are at ground level, with classrooms for Year 2, 3, and 4, as well as the Early Years Foundation Stage, having a door which opens directly onto the playground. </a:t>
            </a:r>
          </a:p>
          <a:p>
            <a:pPr lvl="0"/>
            <a:r>
              <a:rPr lang="en-GB" sz="6400" dirty="0">
                <a:latin typeface="Comic Sans MS" panose="030F0702030302020204" pitchFamily="66" charset="0"/>
              </a:rPr>
              <a:t>There is a ramp in place at the fire exit on Manor Street, which is occasionally used by children if they go out of school during the day.</a:t>
            </a:r>
          </a:p>
          <a:p>
            <a:pPr lvl="0"/>
            <a:r>
              <a:rPr lang="en-GB" sz="6400" dirty="0">
                <a:latin typeface="Comic Sans MS" panose="030F0702030302020204" pitchFamily="66" charset="0"/>
              </a:rPr>
              <a:t>All but two of the classrooms are on the ground floor. In the instance of a pupil with physical difficulties entering Year 5 or Year 6, the class would relocate to a downstairs room.</a:t>
            </a:r>
          </a:p>
          <a:p>
            <a:pPr lvl="0"/>
            <a:r>
              <a:rPr lang="en-GB" sz="6400" dirty="0">
                <a:latin typeface="Comic Sans MS" panose="030F0702030302020204" pitchFamily="66" charset="0"/>
              </a:rPr>
              <a:t>A disabled toilet is available</a:t>
            </a:r>
          </a:p>
          <a:p>
            <a:pPr marL="0" indent="0">
              <a:buNone/>
            </a:pPr>
            <a:r>
              <a:rPr lang="en-GB" sz="6400" dirty="0">
                <a:latin typeface="Comic Sans MS" panose="030F0702030302020204" pitchFamily="66" charset="0"/>
              </a:rPr>
              <a:t> </a:t>
            </a:r>
            <a:r>
              <a:rPr lang="en-GB" sz="6400" dirty="0" smtClean="0">
                <a:latin typeface="Comic Sans MS" panose="030F0702030302020204" pitchFamily="66" charset="0"/>
              </a:rPr>
              <a:t> </a:t>
            </a:r>
            <a:r>
              <a:rPr lang="en-GB" sz="6400" b="1" dirty="0">
                <a:latin typeface="Comic Sans MS" panose="030F0702030302020204" pitchFamily="66" charset="0"/>
              </a:rPr>
              <a:t>We currently </a:t>
            </a:r>
            <a:r>
              <a:rPr lang="en-GB" sz="6400" b="1" dirty="0" smtClean="0">
                <a:latin typeface="Comic Sans MS" panose="030F0702030302020204" pitchFamily="66" charset="0"/>
              </a:rPr>
              <a:t>have the </a:t>
            </a:r>
            <a:r>
              <a:rPr lang="en-GB" sz="6400" b="1" dirty="0">
                <a:latin typeface="Comic Sans MS" panose="030F0702030302020204" pitchFamily="66" charset="0"/>
              </a:rPr>
              <a:t>following </a:t>
            </a:r>
            <a:r>
              <a:rPr lang="en-GB" sz="6400" b="1" dirty="0" smtClean="0">
                <a:latin typeface="Comic Sans MS" panose="030F0702030302020204" pitchFamily="66" charset="0"/>
              </a:rPr>
              <a:t>equipment to </a:t>
            </a:r>
            <a:r>
              <a:rPr lang="en-GB" sz="6400" b="1" dirty="0">
                <a:latin typeface="Comic Sans MS" panose="030F0702030302020204" pitchFamily="66" charset="0"/>
              </a:rPr>
              <a:t>assist our pupils with SEN:</a:t>
            </a:r>
            <a:endParaRPr lang="en-GB" sz="6400" dirty="0">
              <a:latin typeface="Comic Sans MS" panose="030F0702030302020204" pitchFamily="66" charset="0"/>
            </a:endParaRPr>
          </a:p>
          <a:p>
            <a:pPr lvl="0"/>
            <a:r>
              <a:rPr lang="en-GB" sz="6400" dirty="0">
                <a:latin typeface="Comic Sans MS" panose="030F0702030302020204" pitchFamily="66" charset="0"/>
              </a:rPr>
              <a:t>Various types of special pencil grips, to aid handwriting</a:t>
            </a:r>
          </a:p>
          <a:p>
            <a:pPr lvl="0"/>
            <a:r>
              <a:rPr lang="en-GB" sz="6400" dirty="0">
                <a:latin typeface="Comic Sans MS" panose="030F0702030302020204" pitchFamily="66" charset="0"/>
              </a:rPr>
              <a:t>Ergonomic Pencils </a:t>
            </a:r>
          </a:p>
          <a:p>
            <a:pPr lvl="0"/>
            <a:r>
              <a:rPr lang="en-GB" sz="6400" dirty="0">
                <a:latin typeface="Comic Sans MS" panose="030F0702030302020204" pitchFamily="66" charset="0"/>
              </a:rPr>
              <a:t>‘Grip It’ Scissors </a:t>
            </a:r>
          </a:p>
          <a:p>
            <a:pPr lvl="0"/>
            <a:r>
              <a:rPr lang="en-GB" sz="6400" dirty="0">
                <a:latin typeface="Comic Sans MS" panose="030F0702030302020204" pitchFamily="66" charset="0"/>
              </a:rPr>
              <a:t>Spring loaded scissors </a:t>
            </a:r>
          </a:p>
          <a:p>
            <a:pPr lvl="0"/>
            <a:r>
              <a:rPr lang="en-GB" sz="6400" dirty="0">
                <a:latin typeface="Comic Sans MS" panose="030F0702030302020204" pitchFamily="66" charset="0"/>
              </a:rPr>
              <a:t>Various coloured overlays for dyslexic readers</a:t>
            </a:r>
          </a:p>
          <a:p>
            <a:pPr lvl="0"/>
            <a:r>
              <a:rPr lang="en-GB" sz="6400" dirty="0">
                <a:latin typeface="Comic Sans MS" panose="030F0702030302020204" pitchFamily="66" charset="0"/>
              </a:rPr>
              <a:t>‘Junior Caring Cutlery’ </a:t>
            </a:r>
          </a:p>
          <a:p>
            <a:pPr lvl="0"/>
            <a:r>
              <a:rPr lang="en-GB" sz="6400" dirty="0">
                <a:latin typeface="Comic Sans MS" panose="030F0702030302020204" pitchFamily="66" charset="0"/>
              </a:rPr>
              <a:t>‘Move ‘n’ Sit seat wedge </a:t>
            </a:r>
          </a:p>
          <a:p>
            <a:pPr lvl="0"/>
            <a:r>
              <a:rPr lang="en-GB" sz="6400" dirty="0">
                <a:latin typeface="Comic Sans MS" panose="030F0702030302020204" pitchFamily="66" charset="0"/>
              </a:rPr>
              <a:t>‘</a:t>
            </a:r>
            <a:r>
              <a:rPr lang="en-GB" sz="6400" dirty="0" err="1">
                <a:latin typeface="Comic Sans MS" panose="030F0702030302020204" pitchFamily="66" charset="0"/>
              </a:rPr>
              <a:t>Breezi</a:t>
            </a:r>
            <a:r>
              <a:rPr lang="en-GB" sz="6400" dirty="0">
                <a:latin typeface="Comic Sans MS" panose="030F0702030302020204" pitchFamily="66" charset="0"/>
              </a:rPr>
              <a:t> Chair’</a:t>
            </a:r>
          </a:p>
          <a:p>
            <a:pPr lvl="0"/>
            <a:r>
              <a:rPr lang="en-GB" sz="6400" dirty="0" smtClean="0">
                <a:latin typeface="Comic Sans MS" panose="030F0702030302020204" pitchFamily="66" charset="0"/>
              </a:rPr>
              <a:t>Various Writing Slopes</a:t>
            </a:r>
            <a:endParaRPr lang="en-GB" sz="6400" dirty="0">
              <a:latin typeface="Comic Sans MS" panose="030F0702030302020204" pitchFamily="66" charset="0"/>
            </a:endParaRPr>
          </a:p>
          <a:p>
            <a:pPr lvl="0"/>
            <a:r>
              <a:rPr lang="en-GB" sz="6400" dirty="0">
                <a:latin typeface="Comic Sans MS" panose="030F0702030302020204" pitchFamily="66" charset="0"/>
              </a:rPr>
              <a:t>‘</a:t>
            </a:r>
            <a:r>
              <a:rPr lang="en-GB" sz="6400" dirty="0" err="1">
                <a:latin typeface="Comic Sans MS" panose="030F0702030302020204" pitchFamily="66" charset="0"/>
              </a:rPr>
              <a:t>Dycem</a:t>
            </a:r>
            <a:r>
              <a:rPr lang="en-GB" sz="6400" dirty="0">
                <a:latin typeface="Comic Sans MS" panose="030F0702030302020204" pitchFamily="66" charset="0"/>
              </a:rPr>
              <a:t> grip’, non-slip material</a:t>
            </a:r>
          </a:p>
          <a:p>
            <a:pPr lvl="0"/>
            <a:r>
              <a:rPr lang="en-GB" sz="6400" dirty="0" err="1">
                <a:latin typeface="Comic Sans MS" panose="030F0702030302020204" pitchFamily="66" charset="0"/>
              </a:rPr>
              <a:t>ipads</a:t>
            </a:r>
            <a:r>
              <a:rPr lang="en-GB" sz="6400" dirty="0">
                <a:latin typeface="Comic Sans MS" panose="030F0702030302020204" pitchFamily="66" charset="0"/>
              </a:rPr>
              <a:t>  </a:t>
            </a:r>
          </a:p>
          <a:p>
            <a:endParaRPr lang="en-GB" dirty="0"/>
          </a:p>
        </p:txBody>
      </p:sp>
      <p:sp>
        <p:nvSpPr>
          <p:cNvPr id="6" name="Footer Placeholder 5"/>
          <p:cNvSpPr>
            <a:spLocks noGrp="1"/>
          </p:cNvSpPr>
          <p:nvPr>
            <p:ph type="ftr" sz="quarter" idx="11"/>
          </p:nvPr>
        </p:nvSpPr>
        <p:spPr/>
        <p:txBody>
          <a:bodyPr/>
          <a:lstStyle/>
          <a:p>
            <a:r>
              <a:rPr lang="en-GB" smtClean="0"/>
              <a:t>Christ church CE Primary School</a:t>
            </a: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720080" cy="1700448"/>
          </a:xfrm>
          <a:prstGeom prst="rect">
            <a:avLst/>
          </a:prstGeom>
        </p:spPr>
      </p:pic>
    </p:spTree>
    <p:extLst>
      <p:ext uri="{BB962C8B-B14F-4D97-AF65-F5344CB8AC3E}">
        <p14:creationId xmlns:p14="http://schemas.microsoft.com/office/powerpoint/2010/main" val="644826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anose="030F0702030302020204" pitchFamily="66" charset="0"/>
              </a:rPr>
              <a:t>What is a pupil passport?</a:t>
            </a:r>
            <a:endParaRPr lang="en-GB" b="1" dirty="0">
              <a:latin typeface="Comic Sans MS" panose="030F0702030302020204" pitchFamily="66" charset="0"/>
            </a:endParaRPr>
          </a:p>
        </p:txBody>
      </p:sp>
      <p:sp>
        <p:nvSpPr>
          <p:cNvPr id="3" name="Content Placeholder 2"/>
          <p:cNvSpPr>
            <a:spLocks noGrp="1"/>
          </p:cNvSpPr>
          <p:nvPr>
            <p:ph idx="1"/>
          </p:nvPr>
        </p:nvSpPr>
        <p:spPr>
          <a:xfrm>
            <a:off x="307629" y="1340768"/>
            <a:ext cx="8229600" cy="4896544"/>
          </a:xfrm>
        </p:spPr>
        <p:txBody>
          <a:bodyPr>
            <a:normAutofit fontScale="55000" lnSpcReduction="20000"/>
          </a:bodyPr>
          <a:lstStyle/>
          <a:p>
            <a:pPr lvl="0"/>
            <a:r>
              <a:rPr lang="en-GB" sz="3100" dirty="0">
                <a:latin typeface="Comic Sans MS" panose="030F0702030302020204" pitchFamily="66" charset="0"/>
              </a:rPr>
              <a:t>Provision/action that is additional to or different from that available to all will be recorded in a Pupil Passport. This is written collaboratively by all the individuals who work with the child, these may include child’s class teacher, SENCO, Assistant SENCO, Learning Support Assistants, Teacher Support Assistants, parents and the child themselves. </a:t>
            </a:r>
          </a:p>
          <a:p>
            <a:pPr lvl="0"/>
            <a:r>
              <a:rPr lang="en-GB" sz="3100" dirty="0">
                <a:latin typeface="Comic Sans MS" panose="030F0702030302020204" pitchFamily="66" charset="0"/>
              </a:rPr>
              <a:t>The pupil passport will set targets for the pupil and will detail:</a:t>
            </a:r>
          </a:p>
          <a:p>
            <a:pPr lvl="1"/>
            <a:r>
              <a:rPr lang="en-GB" sz="3100" dirty="0">
                <a:latin typeface="Comic Sans MS" panose="030F0702030302020204" pitchFamily="66" charset="0"/>
              </a:rPr>
              <a:t>Short term targets set for or by child.</a:t>
            </a:r>
          </a:p>
          <a:p>
            <a:pPr lvl="1"/>
            <a:r>
              <a:rPr lang="en-GB" sz="3100" dirty="0">
                <a:latin typeface="Comic Sans MS" panose="030F0702030302020204" pitchFamily="66" charset="0"/>
              </a:rPr>
              <a:t>Teaching strategies to be used.</a:t>
            </a:r>
          </a:p>
          <a:p>
            <a:pPr lvl="1"/>
            <a:r>
              <a:rPr lang="en-GB" sz="3100" dirty="0">
                <a:latin typeface="Comic Sans MS" panose="030F0702030302020204" pitchFamily="66" charset="0"/>
              </a:rPr>
              <a:t>Provision to be put in place.</a:t>
            </a:r>
          </a:p>
          <a:p>
            <a:pPr lvl="1"/>
            <a:r>
              <a:rPr lang="en-GB" sz="3100" dirty="0">
                <a:latin typeface="Comic Sans MS" panose="030F0702030302020204" pitchFamily="66" charset="0"/>
              </a:rPr>
              <a:t>When the plan is to be reviewed.</a:t>
            </a:r>
          </a:p>
          <a:p>
            <a:pPr lvl="1"/>
            <a:r>
              <a:rPr lang="en-GB" sz="3100" dirty="0">
                <a:latin typeface="Comic Sans MS" panose="030F0702030302020204" pitchFamily="66" charset="0"/>
              </a:rPr>
              <a:t>Success criteria.</a:t>
            </a:r>
          </a:p>
          <a:p>
            <a:pPr lvl="1"/>
            <a:r>
              <a:rPr lang="en-GB" sz="3100" dirty="0">
                <a:latin typeface="Comic Sans MS" panose="030F0702030302020204" pitchFamily="66" charset="0"/>
              </a:rPr>
              <a:t>Pupils will contribute to their passports by explaining how and when they work well, and what aspects of their learning they want to do better with.</a:t>
            </a:r>
          </a:p>
          <a:p>
            <a:pPr lvl="1"/>
            <a:r>
              <a:rPr lang="en-GB" sz="3100" dirty="0">
                <a:latin typeface="Comic Sans MS" panose="030F0702030302020204" pitchFamily="66" charset="0"/>
              </a:rPr>
              <a:t>The pupil passport will be reviewed a minimum of three times per year and outcomes will be recorded. Pupils will participate fully in the review process according to their age and abilities. Parents and children will also be invited to participate in the target-setting and review process. The school uses a programme of regularly reviewing targets and so new targets may be added or removed before a full review has taken place.  This is to ensure that the learner’s needs are always met. </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6777"/>
          <a:stretch/>
        </p:blipFill>
        <p:spPr>
          <a:xfrm>
            <a:off x="179512" y="188640"/>
            <a:ext cx="505044" cy="1628800"/>
          </a:xfrm>
          <a:prstGeom prst="rect">
            <a:avLst/>
          </a:prstGeom>
        </p:spPr>
      </p:pic>
    </p:spTree>
    <p:extLst>
      <p:ext uri="{BB962C8B-B14F-4D97-AF65-F5344CB8AC3E}">
        <p14:creationId xmlns:p14="http://schemas.microsoft.com/office/powerpoint/2010/main" val="3006272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340768"/>
            <a:ext cx="7797552" cy="4525963"/>
          </a:xfrm>
        </p:spPr>
        <p:txBody>
          <a:bodyPr>
            <a:normAutofit/>
          </a:bodyPr>
          <a:lstStyle/>
          <a:p>
            <a:pPr marL="0" indent="0" algn="ctr">
              <a:buNone/>
            </a:pPr>
            <a:r>
              <a:rPr lang="en-GB" sz="5400" b="1" dirty="0" smtClean="0">
                <a:latin typeface="Comic Sans MS" panose="030F0702030302020204" pitchFamily="66" charset="0"/>
              </a:rPr>
              <a:t>What interventions/support does our school currently offer?</a:t>
            </a:r>
            <a:endParaRPr lang="en-GB" sz="5400" b="1"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5320"/>
          <a:stretch/>
        </p:blipFill>
        <p:spPr>
          <a:xfrm>
            <a:off x="323528" y="1556792"/>
            <a:ext cx="966708" cy="3056827"/>
          </a:xfrm>
          <a:prstGeom prst="rect">
            <a:avLst/>
          </a:prstGeom>
        </p:spPr>
      </p:pic>
    </p:spTree>
    <p:extLst>
      <p:ext uri="{BB962C8B-B14F-4D97-AF65-F5344CB8AC3E}">
        <p14:creationId xmlns:p14="http://schemas.microsoft.com/office/powerpoint/2010/main" val="3391556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400" b="1" dirty="0" smtClean="0">
                <a:effectLst/>
              </a:rPr>
              <a:t/>
            </a:r>
            <a:br>
              <a:rPr lang="en-GB" sz="3400" b="1" dirty="0" smtClean="0">
                <a:effectLst/>
              </a:rPr>
            </a:br>
            <a:r>
              <a:rPr lang="en-GB" sz="3400" b="1" dirty="0"/>
              <a:t/>
            </a:r>
            <a:br>
              <a:rPr lang="en-GB" sz="3400" b="1" dirty="0"/>
            </a:br>
            <a:r>
              <a:rPr lang="en-GB" sz="3400" b="1" dirty="0" smtClean="0">
                <a:effectLst/>
                <a:latin typeface="Comic Sans MS" panose="030F0702030302020204" pitchFamily="66" charset="0"/>
              </a:rPr>
              <a:t>What training have the staff supporting children and young people with SEND had? </a:t>
            </a:r>
            <a:endParaRPr lang="en-GB" sz="3400" b="1" dirty="0">
              <a:latin typeface="Comic Sans MS" panose="030F0702030302020204" pitchFamily="66" charset="0"/>
            </a:endParaRPr>
          </a:p>
        </p:txBody>
      </p:sp>
      <p:sp>
        <p:nvSpPr>
          <p:cNvPr id="3" name="Content Placeholder 2"/>
          <p:cNvSpPr>
            <a:spLocks noGrp="1"/>
          </p:cNvSpPr>
          <p:nvPr>
            <p:ph idx="1"/>
          </p:nvPr>
        </p:nvSpPr>
        <p:spPr/>
        <p:txBody>
          <a:bodyPr>
            <a:normAutofit fontScale="62500" lnSpcReduction="20000"/>
          </a:bodyPr>
          <a:lstStyle/>
          <a:p>
            <a:endParaRPr lang="en-GB" dirty="0" smtClean="0">
              <a:effectLst/>
            </a:endParaRPr>
          </a:p>
          <a:p>
            <a:endParaRPr lang="en-GB" dirty="0"/>
          </a:p>
          <a:p>
            <a:pPr marL="0" indent="0">
              <a:buNone/>
            </a:pPr>
            <a:endParaRPr lang="en-GB" dirty="0"/>
          </a:p>
          <a:p>
            <a:r>
              <a:rPr lang="en-GB" dirty="0" smtClean="0">
                <a:effectLst/>
                <a:latin typeface="Comic Sans MS" panose="030F0702030302020204" pitchFamily="66" charset="0"/>
              </a:rPr>
              <a:t>Training needs are identified by the school’s Senior Management team; all staff and Governors are encouraged to attend courses. Our Inclusion Leader, Miss Sarah Bradbury, has completed the National </a:t>
            </a:r>
            <a:r>
              <a:rPr lang="en-GB" dirty="0" err="1" smtClean="0">
                <a:effectLst/>
                <a:latin typeface="Comic Sans MS" panose="030F0702030302020204" pitchFamily="66" charset="0"/>
              </a:rPr>
              <a:t>SENCo</a:t>
            </a:r>
            <a:r>
              <a:rPr lang="en-GB" dirty="0" smtClean="0">
                <a:effectLst/>
                <a:latin typeface="Comic Sans MS" panose="030F0702030302020204" pitchFamily="66" charset="0"/>
              </a:rPr>
              <a:t> Award. The </a:t>
            </a:r>
            <a:r>
              <a:rPr lang="en-GB" dirty="0" err="1" smtClean="0">
                <a:effectLst/>
                <a:latin typeface="Comic Sans MS" panose="030F0702030302020204" pitchFamily="66" charset="0"/>
              </a:rPr>
              <a:t>SENCo</a:t>
            </a:r>
            <a:r>
              <a:rPr lang="en-GB" dirty="0" smtClean="0">
                <a:effectLst/>
                <a:latin typeface="Comic Sans MS" panose="030F0702030302020204" pitchFamily="66" charset="0"/>
              </a:rPr>
              <a:t> team also attend courses to ensure that information in relation to SEN is regularly updated. Both teaching and support staff are trained in various teaching strategies and intervention programmes, depending on the varying needs of the pupils with SEN.  A number of support staff are trained in specific interventions. We ensure that individual support is given to new members of staff, particularly newly qualified teachers. </a:t>
            </a:r>
            <a:r>
              <a:rPr lang="en-GB" dirty="0">
                <a:latin typeface="Comic Sans MS" panose="030F0702030302020204" pitchFamily="66" charset="0"/>
              </a:rPr>
              <a:t> </a:t>
            </a:r>
            <a:r>
              <a:rPr lang="en-GB" dirty="0" smtClean="0">
                <a:effectLst/>
                <a:latin typeface="Comic Sans MS" panose="030F0702030302020204" pitchFamily="66" charset="0"/>
              </a:rPr>
              <a:t>If your child has a specific need we endeavour to ensure that the practitioner working with your child has received relative training linked to that need. </a:t>
            </a:r>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8348"/>
          <a:stretch/>
        </p:blipFill>
        <p:spPr>
          <a:xfrm>
            <a:off x="179512" y="260648"/>
            <a:ext cx="515947" cy="1700448"/>
          </a:xfrm>
          <a:prstGeom prst="rect">
            <a:avLst/>
          </a:prstGeom>
        </p:spPr>
      </p:pic>
    </p:spTree>
    <p:extLst>
      <p:ext uri="{BB962C8B-B14F-4D97-AF65-F5344CB8AC3E}">
        <p14:creationId xmlns:p14="http://schemas.microsoft.com/office/powerpoint/2010/main" val="230332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Comic Sans MS" panose="030F0702030302020204" pitchFamily="66" charset="0"/>
              </a:rPr>
              <a:t>Strategies to support literacy difficulties</a:t>
            </a:r>
            <a:endParaRPr lang="en-GB" b="1" dirty="0">
              <a:latin typeface="Comic Sans MS" panose="030F0702030302020204" pitchFamily="66" charset="0"/>
            </a:endParaRPr>
          </a:p>
        </p:txBody>
      </p:sp>
      <p:sp>
        <p:nvSpPr>
          <p:cNvPr id="3" name="Content Placeholder 2"/>
          <p:cNvSpPr>
            <a:spLocks noGrp="1"/>
          </p:cNvSpPr>
          <p:nvPr>
            <p:ph idx="1"/>
          </p:nvPr>
        </p:nvSpPr>
        <p:spPr>
          <a:xfrm>
            <a:off x="433320" y="1648496"/>
            <a:ext cx="8229600" cy="4525963"/>
          </a:xfrm>
        </p:spPr>
        <p:txBody>
          <a:bodyPr>
            <a:normAutofit fontScale="62500" lnSpcReduction="20000"/>
          </a:bodyPr>
          <a:lstStyle/>
          <a:p>
            <a:pPr marL="0" indent="0">
              <a:buNone/>
            </a:pPr>
            <a:r>
              <a:rPr lang="en-GB" dirty="0" smtClean="0">
                <a:latin typeface="Comic Sans MS" panose="030F0702030302020204" pitchFamily="66" charset="0"/>
              </a:rPr>
              <a:t>Individual interventions </a:t>
            </a:r>
            <a:r>
              <a:rPr lang="en-GB" dirty="0">
                <a:latin typeface="Comic Sans MS" panose="030F0702030302020204" pitchFamily="66" charset="0"/>
              </a:rPr>
              <a:t>such as; </a:t>
            </a:r>
            <a:endParaRPr lang="en-GB" dirty="0" smtClean="0">
              <a:latin typeface="Comic Sans MS" panose="030F0702030302020204" pitchFamily="66" charset="0"/>
            </a:endParaRPr>
          </a:p>
          <a:p>
            <a:pPr lvl="1"/>
            <a:r>
              <a:rPr lang="en-GB" dirty="0" smtClean="0">
                <a:latin typeface="Comic Sans MS" panose="030F0702030302020204" pitchFamily="66" charset="0"/>
              </a:rPr>
              <a:t>Beat </a:t>
            </a:r>
            <a:r>
              <a:rPr lang="en-GB" dirty="0">
                <a:latin typeface="Comic Sans MS" panose="030F0702030302020204" pitchFamily="66" charset="0"/>
              </a:rPr>
              <a:t>Dyslexia, Active Literacy Kit, Precision Teaching, Better reading </a:t>
            </a:r>
            <a:r>
              <a:rPr lang="en-GB" dirty="0" smtClean="0">
                <a:latin typeface="Comic Sans MS" panose="030F0702030302020204" pitchFamily="66" charset="0"/>
              </a:rPr>
              <a:t>partnership, Rapid Writing. </a:t>
            </a:r>
          </a:p>
          <a:p>
            <a:r>
              <a:rPr lang="en-GB" dirty="0" smtClean="0">
                <a:latin typeface="Comic Sans MS" panose="030F0702030302020204" pitchFamily="66" charset="0"/>
              </a:rPr>
              <a:t>Small </a:t>
            </a:r>
            <a:r>
              <a:rPr lang="en-GB" dirty="0">
                <a:latin typeface="Comic Sans MS" panose="030F0702030302020204" pitchFamily="66" charset="0"/>
              </a:rPr>
              <a:t>group booster sessions for reading, spelling, writing and </a:t>
            </a:r>
            <a:r>
              <a:rPr lang="en-GB" dirty="0" smtClean="0">
                <a:latin typeface="Comic Sans MS" panose="030F0702030302020204" pitchFamily="66" charset="0"/>
              </a:rPr>
              <a:t>phonics</a:t>
            </a:r>
          </a:p>
          <a:p>
            <a:r>
              <a:rPr lang="en-GB" dirty="0" smtClean="0">
                <a:latin typeface="Comic Sans MS" panose="030F0702030302020204" pitchFamily="66" charset="0"/>
              </a:rPr>
              <a:t>Differentiated </a:t>
            </a:r>
            <a:r>
              <a:rPr lang="en-GB" dirty="0">
                <a:latin typeface="Comic Sans MS" panose="030F0702030302020204" pitchFamily="66" charset="0"/>
              </a:rPr>
              <a:t>curriculum </a:t>
            </a:r>
            <a:r>
              <a:rPr lang="en-GB" dirty="0" smtClean="0">
                <a:latin typeface="Comic Sans MS" panose="030F0702030302020204" pitchFamily="66" charset="0"/>
              </a:rPr>
              <a:t>planning &amp; activities, recognising the different learning styles, kinaesthetic, auditory and visual</a:t>
            </a:r>
            <a:endParaRPr lang="en-GB" dirty="0">
              <a:latin typeface="Comic Sans MS" panose="030F0702030302020204" pitchFamily="66" charset="0"/>
            </a:endParaRPr>
          </a:p>
          <a:p>
            <a:r>
              <a:rPr lang="en-GB" dirty="0" smtClean="0">
                <a:latin typeface="Comic Sans MS" panose="030F0702030302020204" pitchFamily="66" charset="0"/>
              </a:rPr>
              <a:t>Targeted reading </a:t>
            </a:r>
            <a:r>
              <a:rPr lang="en-GB" dirty="0">
                <a:latin typeface="Comic Sans MS" panose="030F0702030302020204" pitchFamily="66" charset="0"/>
              </a:rPr>
              <a:t>and writing clubs including breakfast and lunchtime clubs	</a:t>
            </a:r>
            <a:endParaRPr lang="en-GB" dirty="0" smtClean="0">
              <a:latin typeface="Comic Sans MS" panose="030F0702030302020204" pitchFamily="66" charset="0"/>
            </a:endParaRPr>
          </a:p>
          <a:p>
            <a:r>
              <a:rPr lang="en-GB" dirty="0" smtClean="0">
                <a:latin typeface="Comic Sans MS" panose="030F0702030302020204" pitchFamily="66" charset="0"/>
              </a:rPr>
              <a:t>Read Write </a:t>
            </a:r>
            <a:r>
              <a:rPr lang="en-GB" dirty="0" err="1" smtClean="0">
                <a:latin typeface="Comic Sans MS" panose="030F0702030302020204" pitchFamily="66" charset="0"/>
              </a:rPr>
              <a:t>Inc</a:t>
            </a:r>
            <a:endParaRPr lang="en-GB" dirty="0" smtClean="0">
              <a:latin typeface="Comic Sans MS" panose="030F0702030302020204" pitchFamily="66" charset="0"/>
            </a:endParaRPr>
          </a:p>
          <a:p>
            <a:r>
              <a:rPr lang="en-GB" dirty="0" smtClean="0">
                <a:latin typeface="Comic Sans MS" panose="030F0702030302020204" pitchFamily="66" charset="0"/>
              </a:rPr>
              <a:t>Multi-sensory </a:t>
            </a:r>
            <a:r>
              <a:rPr lang="en-GB" dirty="0">
                <a:latin typeface="Comic Sans MS" panose="030F0702030302020204" pitchFamily="66" charset="0"/>
              </a:rPr>
              <a:t>approach to letter formation and spelling	</a:t>
            </a:r>
            <a:endParaRPr lang="en-GB" dirty="0" smtClean="0">
              <a:latin typeface="Comic Sans MS" panose="030F0702030302020204" pitchFamily="66" charset="0"/>
            </a:endParaRPr>
          </a:p>
          <a:p>
            <a:r>
              <a:rPr lang="en-GB" dirty="0" smtClean="0">
                <a:latin typeface="Comic Sans MS" panose="030F0702030302020204" pitchFamily="66" charset="0"/>
              </a:rPr>
              <a:t>Pre &amp; Post </a:t>
            </a:r>
            <a:r>
              <a:rPr lang="en-GB" dirty="0">
                <a:latin typeface="Comic Sans MS" panose="030F0702030302020204" pitchFamily="66" charset="0"/>
              </a:rPr>
              <a:t>teaching </a:t>
            </a:r>
          </a:p>
          <a:p>
            <a:r>
              <a:rPr lang="en-GB" dirty="0" smtClean="0">
                <a:latin typeface="Comic Sans MS" panose="030F0702030302020204" pitchFamily="66" charset="0"/>
              </a:rPr>
              <a:t>One </a:t>
            </a:r>
            <a:r>
              <a:rPr lang="en-GB" dirty="0">
                <a:latin typeface="Comic Sans MS" panose="030F0702030302020204" pitchFamily="66" charset="0"/>
              </a:rPr>
              <a:t>to one and group support during whole class lessons from a teaching assistant	</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2983" b="14149"/>
          <a:stretch/>
        </p:blipFill>
        <p:spPr>
          <a:xfrm>
            <a:off x="179512" y="188640"/>
            <a:ext cx="554584" cy="1459856"/>
          </a:xfrm>
          <a:prstGeom prst="rect">
            <a:avLst/>
          </a:prstGeom>
        </p:spPr>
      </p:pic>
    </p:spTree>
    <p:extLst>
      <p:ext uri="{BB962C8B-B14F-4D97-AF65-F5344CB8AC3E}">
        <p14:creationId xmlns:p14="http://schemas.microsoft.com/office/powerpoint/2010/main" val="27218055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latin typeface="Comic Sans MS" panose="030F0702030302020204" pitchFamily="66" charset="0"/>
              </a:rPr>
              <a:t>Strategies to support maths difficulties	</a:t>
            </a:r>
            <a:r>
              <a:rPr lang="en-GB" dirty="0" smtClean="0">
                <a:latin typeface="Comic Sans MS" panose="030F0702030302020204" pitchFamily="66" charset="0"/>
              </a:rPr>
              <a:t/>
            </a:r>
            <a:br>
              <a:rPr lang="en-GB" dirty="0" smtClean="0">
                <a:latin typeface="Comic Sans MS" panose="030F0702030302020204" pitchFamily="66" charset="0"/>
              </a:rPr>
            </a:br>
            <a:endParaRPr lang="en-GB" dirty="0">
              <a:latin typeface="Comic Sans MS" panose="030F0702030302020204" pitchFamily="66" charset="0"/>
            </a:endParaRPr>
          </a:p>
        </p:txBody>
      </p:sp>
      <p:sp>
        <p:nvSpPr>
          <p:cNvPr id="3" name="Content Placeholder 2"/>
          <p:cNvSpPr>
            <a:spLocks noGrp="1"/>
          </p:cNvSpPr>
          <p:nvPr>
            <p:ph idx="1"/>
          </p:nvPr>
        </p:nvSpPr>
        <p:spPr>
          <a:xfrm>
            <a:off x="611560" y="1600200"/>
            <a:ext cx="8075240" cy="4525963"/>
          </a:xfrm>
        </p:spPr>
        <p:txBody>
          <a:bodyPr>
            <a:normAutofit/>
          </a:bodyPr>
          <a:lstStyle/>
          <a:p>
            <a:r>
              <a:rPr lang="en-GB" sz="2600" dirty="0" smtClean="0">
                <a:latin typeface="Comic Sans MS" panose="030F0702030302020204" pitchFamily="66" charset="0"/>
              </a:rPr>
              <a:t>Individual interventions such as; </a:t>
            </a:r>
          </a:p>
          <a:p>
            <a:pPr lvl="1"/>
            <a:r>
              <a:rPr lang="en-GB" sz="2200" dirty="0" smtClean="0">
                <a:latin typeface="Comic Sans MS" panose="030F0702030302020204" pitchFamily="66" charset="0"/>
              </a:rPr>
              <a:t>Plus 1, Power of 2, Precision Teaching</a:t>
            </a:r>
          </a:p>
          <a:p>
            <a:r>
              <a:rPr lang="en-GB" sz="2600" dirty="0" smtClean="0">
                <a:latin typeface="Comic Sans MS" panose="030F0702030302020204" pitchFamily="66" charset="0"/>
              </a:rPr>
              <a:t>Numicon</a:t>
            </a:r>
            <a:r>
              <a:rPr lang="en-GB" sz="2600" dirty="0">
                <a:latin typeface="Comic Sans MS" panose="030F0702030302020204" pitchFamily="66" charset="0"/>
              </a:rPr>
              <a:t>	</a:t>
            </a:r>
            <a:endParaRPr lang="en-GB" sz="2600" dirty="0" smtClean="0">
              <a:latin typeface="Comic Sans MS" panose="030F0702030302020204" pitchFamily="66" charset="0"/>
            </a:endParaRPr>
          </a:p>
          <a:p>
            <a:r>
              <a:rPr lang="en-GB" sz="2600" dirty="0" smtClean="0">
                <a:latin typeface="Comic Sans MS" panose="030F0702030302020204" pitchFamily="66" charset="0"/>
              </a:rPr>
              <a:t>Small </a:t>
            </a:r>
            <a:r>
              <a:rPr lang="en-GB" sz="2600" dirty="0">
                <a:latin typeface="Comic Sans MS" panose="030F0702030302020204" pitchFamily="66" charset="0"/>
              </a:rPr>
              <a:t>group booster sessions and support during whole class </a:t>
            </a:r>
            <a:r>
              <a:rPr lang="en-GB" sz="2600" dirty="0" smtClean="0">
                <a:latin typeface="Comic Sans MS" panose="030F0702030302020204" pitchFamily="66" charset="0"/>
              </a:rPr>
              <a:t>lessons</a:t>
            </a:r>
            <a:r>
              <a:rPr lang="en-GB" sz="2600" dirty="0">
                <a:latin typeface="Comic Sans MS" panose="030F0702030302020204" pitchFamily="66" charset="0"/>
              </a:rPr>
              <a:t>	</a:t>
            </a:r>
            <a:endParaRPr lang="en-GB" sz="2600" dirty="0" smtClean="0">
              <a:latin typeface="Comic Sans MS" panose="030F0702030302020204" pitchFamily="66" charset="0"/>
            </a:endParaRPr>
          </a:p>
          <a:p>
            <a:r>
              <a:rPr lang="en-GB" sz="2600" dirty="0" smtClean="0">
                <a:latin typeface="Comic Sans MS" panose="030F0702030302020204" pitchFamily="66" charset="0"/>
              </a:rPr>
              <a:t>Targeted booster sessions</a:t>
            </a:r>
          </a:p>
          <a:p>
            <a:r>
              <a:rPr lang="en-GB" sz="2600" dirty="0" smtClean="0">
                <a:latin typeface="Comic Sans MS" panose="030F0702030302020204" pitchFamily="66" charset="0"/>
              </a:rPr>
              <a:t>Differentiated curriculum planning &amp; activities, recognising the different learning styles, kinaesthetic, auditory and visual. </a:t>
            </a:r>
          </a:p>
          <a:p>
            <a:pPr marL="0" indent="0">
              <a:buNone/>
            </a:pPr>
            <a:endParaRPr lang="en-GB" dirty="0" smtClean="0"/>
          </a:p>
          <a:p>
            <a:endParaRPr lang="en-GB" dirty="0"/>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8640"/>
            <a:ext cx="720080" cy="1700448"/>
          </a:xfrm>
          <a:prstGeom prst="rect">
            <a:avLst/>
          </a:prstGeom>
        </p:spPr>
      </p:pic>
    </p:spTree>
    <p:extLst>
      <p:ext uri="{BB962C8B-B14F-4D97-AF65-F5344CB8AC3E}">
        <p14:creationId xmlns:p14="http://schemas.microsoft.com/office/powerpoint/2010/main" val="1184654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1143000"/>
          </a:xfrm>
        </p:spPr>
        <p:txBody>
          <a:bodyPr>
            <a:noAutofit/>
          </a:bodyPr>
          <a:lstStyle/>
          <a:p>
            <a:r>
              <a:rPr lang="en-GB" sz="3500" b="1" dirty="0" smtClean="0">
                <a:latin typeface="Comic Sans MS" panose="030F0702030302020204" pitchFamily="66" charset="0"/>
              </a:rPr>
              <a:t>Strategies to support speech and language difficulties</a:t>
            </a:r>
            <a:endParaRPr lang="en-GB" sz="3500" b="1" dirty="0">
              <a:latin typeface="Comic Sans MS" panose="030F0702030302020204" pitchFamily="66" charset="0"/>
            </a:endParaRPr>
          </a:p>
        </p:txBody>
      </p:sp>
      <p:sp>
        <p:nvSpPr>
          <p:cNvPr id="3" name="Content Placeholder 2"/>
          <p:cNvSpPr>
            <a:spLocks noGrp="1"/>
          </p:cNvSpPr>
          <p:nvPr>
            <p:ph idx="1"/>
          </p:nvPr>
        </p:nvSpPr>
        <p:spPr/>
        <p:txBody>
          <a:bodyPr>
            <a:normAutofit fontScale="77500" lnSpcReduction="20000"/>
          </a:bodyPr>
          <a:lstStyle/>
          <a:p>
            <a:r>
              <a:rPr lang="en-GB" sz="3100" dirty="0" smtClean="0">
                <a:latin typeface="Comic Sans MS" panose="030F0702030302020204" pitchFamily="66" charset="0"/>
              </a:rPr>
              <a:t>Small group </a:t>
            </a:r>
            <a:r>
              <a:rPr lang="en-GB" sz="3100" dirty="0">
                <a:latin typeface="Comic Sans MS" panose="030F0702030302020204" pitchFamily="66" charset="0"/>
              </a:rPr>
              <a:t>language programmes led by </a:t>
            </a:r>
            <a:r>
              <a:rPr lang="en-GB" sz="3100" dirty="0" smtClean="0">
                <a:latin typeface="Comic Sans MS" panose="030F0702030302020204" pitchFamily="66" charset="0"/>
              </a:rPr>
              <a:t>teaching assistants </a:t>
            </a:r>
            <a:r>
              <a:rPr lang="en-GB" sz="3100" dirty="0">
                <a:latin typeface="Comic Sans MS" panose="030F0702030302020204" pitchFamily="66" charset="0"/>
              </a:rPr>
              <a:t>such </a:t>
            </a:r>
            <a:r>
              <a:rPr lang="en-GB" sz="3100" dirty="0" smtClean="0">
                <a:latin typeface="Comic Sans MS" panose="030F0702030302020204" pitchFamily="66" charset="0"/>
              </a:rPr>
              <a:t>as:</a:t>
            </a:r>
          </a:p>
          <a:p>
            <a:pPr lvl="1"/>
            <a:r>
              <a:rPr lang="en-GB" sz="2600" dirty="0" smtClean="0">
                <a:latin typeface="Comic Sans MS" panose="030F0702030302020204" pitchFamily="66" charset="0"/>
              </a:rPr>
              <a:t>Nuffield Early Language intervention, </a:t>
            </a:r>
            <a:r>
              <a:rPr lang="en-GB" sz="2600" dirty="0">
                <a:latin typeface="Comic Sans MS" panose="030F0702030302020204" pitchFamily="66" charset="0"/>
              </a:rPr>
              <a:t>Language for T</a:t>
            </a:r>
            <a:r>
              <a:rPr lang="en-GB" sz="2600" dirty="0" smtClean="0">
                <a:latin typeface="Comic Sans MS" panose="030F0702030302020204" pitchFamily="66" charset="0"/>
              </a:rPr>
              <a:t>hinking, Black Sheep press materials</a:t>
            </a:r>
            <a:endParaRPr lang="en-GB" sz="2600" dirty="0">
              <a:latin typeface="Comic Sans MS" panose="030F0702030302020204" pitchFamily="66" charset="0"/>
            </a:endParaRPr>
          </a:p>
          <a:p>
            <a:r>
              <a:rPr lang="en-GB" sz="3100" dirty="0" smtClean="0">
                <a:latin typeface="Comic Sans MS" panose="030F0702030302020204" pitchFamily="66" charset="0"/>
              </a:rPr>
              <a:t>The use of word/topic mats</a:t>
            </a:r>
          </a:p>
          <a:p>
            <a:r>
              <a:rPr lang="en-GB" sz="3100" dirty="0" smtClean="0">
                <a:latin typeface="Comic Sans MS" panose="030F0702030302020204" pitchFamily="66" charset="0"/>
              </a:rPr>
              <a:t>Pre-post teaching of vocabulary. </a:t>
            </a:r>
          </a:p>
          <a:p>
            <a:r>
              <a:rPr lang="en-GB" sz="3100" dirty="0" smtClean="0">
                <a:latin typeface="Comic Sans MS" panose="030F0702030302020204" pitchFamily="66" charset="0"/>
              </a:rPr>
              <a:t>Teaching assistant support</a:t>
            </a:r>
            <a:endParaRPr lang="en-GB" sz="3100" dirty="0">
              <a:latin typeface="Comic Sans MS" panose="030F0702030302020204" pitchFamily="66" charset="0"/>
            </a:endParaRPr>
          </a:p>
          <a:p>
            <a:r>
              <a:rPr lang="en-GB" sz="3100" dirty="0" smtClean="0">
                <a:latin typeface="Comic Sans MS" panose="030F0702030302020204" pitchFamily="66" charset="0"/>
              </a:rPr>
              <a:t>Individual </a:t>
            </a:r>
            <a:r>
              <a:rPr lang="en-GB" sz="3100" dirty="0">
                <a:latin typeface="Comic Sans MS" panose="030F0702030302020204" pitchFamily="66" charset="0"/>
              </a:rPr>
              <a:t>visual </a:t>
            </a:r>
            <a:r>
              <a:rPr lang="en-GB" sz="3100" dirty="0" smtClean="0">
                <a:latin typeface="Comic Sans MS" panose="030F0702030302020204" pitchFamily="66" charset="0"/>
              </a:rPr>
              <a:t>timetables</a:t>
            </a:r>
          </a:p>
          <a:p>
            <a:r>
              <a:rPr lang="en-GB" sz="3100" dirty="0" smtClean="0">
                <a:latin typeface="Comic Sans MS" panose="030F0702030302020204" pitchFamily="66" charset="0"/>
              </a:rPr>
              <a:t>NHS speech &amp; language </a:t>
            </a:r>
            <a:r>
              <a:rPr lang="en-GB" sz="3100" dirty="0">
                <a:latin typeface="Comic Sans MS" panose="030F0702030302020204" pitchFamily="66" charset="0"/>
              </a:rPr>
              <a:t>t</a:t>
            </a:r>
            <a:r>
              <a:rPr lang="en-GB" sz="3100" dirty="0" smtClean="0">
                <a:latin typeface="Comic Sans MS" panose="030F0702030302020204" pitchFamily="66" charset="0"/>
              </a:rPr>
              <a:t>herapy </a:t>
            </a:r>
          </a:p>
          <a:p>
            <a:r>
              <a:rPr lang="en-GB" sz="3100" dirty="0" smtClean="0">
                <a:latin typeface="Comic Sans MS" panose="030F0702030302020204" pitchFamily="66" charset="0"/>
              </a:rPr>
              <a:t>Guidance/programmes as recommended by Speech and Language therapist, delivered 1:1 by a teaching assistant. </a:t>
            </a:r>
            <a:r>
              <a:rPr lang="en-GB" sz="3100" dirty="0">
                <a:latin typeface="Comic Sans MS" panose="030F0702030302020204" pitchFamily="66" charset="0"/>
              </a:rPr>
              <a:t>	</a:t>
            </a:r>
            <a:endParaRPr lang="en-GB" sz="3100" dirty="0" smtClean="0">
              <a:latin typeface="Comic Sans MS" panose="030F0702030302020204" pitchFamily="66" charset="0"/>
            </a:endParaRPr>
          </a:p>
          <a:p>
            <a:r>
              <a:rPr lang="en-GB" sz="3100" dirty="0" smtClean="0">
                <a:latin typeface="Comic Sans MS" panose="030F0702030302020204" pitchFamily="66" charset="0"/>
              </a:rPr>
              <a:t>Stoke Speaks Out School Readiness Project</a:t>
            </a:r>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50000"/>
          <a:stretch/>
        </p:blipFill>
        <p:spPr>
          <a:xfrm>
            <a:off x="179512" y="260648"/>
            <a:ext cx="360040" cy="1700448"/>
          </a:xfrm>
          <a:prstGeom prst="rect">
            <a:avLst/>
          </a:prstGeom>
        </p:spPr>
      </p:pic>
    </p:spTree>
    <p:extLst>
      <p:ext uri="{BB962C8B-B14F-4D97-AF65-F5344CB8AC3E}">
        <p14:creationId xmlns:p14="http://schemas.microsoft.com/office/powerpoint/2010/main" val="1836296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900" b="1" dirty="0" smtClean="0">
                <a:latin typeface="Comic Sans MS" panose="030F0702030302020204" pitchFamily="66" charset="0"/>
              </a:rPr>
              <a:t>Strategies to support access to a supportive environment</a:t>
            </a:r>
            <a:r>
              <a:rPr lang="en-GB" dirty="0" smtClean="0"/>
              <a:t>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latin typeface="Comic Sans MS" panose="030F0702030302020204" pitchFamily="66" charset="0"/>
              </a:rPr>
              <a:t>Visual </a:t>
            </a:r>
            <a:r>
              <a:rPr lang="en-GB" dirty="0">
                <a:latin typeface="Comic Sans MS" panose="030F0702030302020204" pitchFamily="66" charset="0"/>
              </a:rPr>
              <a:t>timetables	</a:t>
            </a:r>
            <a:endParaRPr lang="en-GB" dirty="0" smtClean="0">
              <a:latin typeface="Comic Sans MS" panose="030F0702030302020204" pitchFamily="66" charset="0"/>
            </a:endParaRPr>
          </a:p>
          <a:p>
            <a:r>
              <a:rPr lang="en-GB" dirty="0" smtClean="0">
                <a:latin typeface="Comic Sans MS" panose="030F0702030302020204" pitchFamily="66" charset="0"/>
              </a:rPr>
              <a:t>Dyslexia friendly classroom environment</a:t>
            </a:r>
          </a:p>
          <a:p>
            <a:r>
              <a:rPr lang="en-GB" dirty="0" smtClean="0">
                <a:latin typeface="Comic Sans MS" panose="030F0702030302020204" pitchFamily="66" charset="0"/>
              </a:rPr>
              <a:t>Individual SEN support/resource packs</a:t>
            </a:r>
          </a:p>
          <a:p>
            <a:r>
              <a:rPr lang="en-GB" dirty="0" smtClean="0">
                <a:latin typeface="Comic Sans MS" panose="030F0702030302020204" pitchFamily="66" charset="0"/>
              </a:rPr>
              <a:t>Visual prompts/reminders </a:t>
            </a:r>
            <a:r>
              <a:rPr lang="en-GB" dirty="0">
                <a:latin typeface="Comic Sans MS" panose="030F0702030302020204" pitchFamily="66" charset="0"/>
              </a:rPr>
              <a:t>to encourage </a:t>
            </a:r>
            <a:r>
              <a:rPr lang="en-GB" dirty="0" smtClean="0">
                <a:latin typeface="Comic Sans MS" panose="030F0702030302020204" pitchFamily="66" charset="0"/>
              </a:rPr>
              <a:t>independence</a:t>
            </a:r>
          </a:p>
          <a:p>
            <a:r>
              <a:rPr lang="en-GB" dirty="0" smtClean="0">
                <a:latin typeface="Comic Sans MS" panose="030F0702030302020204" pitchFamily="66" charset="0"/>
              </a:rPr>
              <a:t>Following ‘</a:t>
            </a:r>
            <a:r>
              <a:rPr lang="en-GB" dirty="0">
                <a:latin typeface="Comic Sans MS" panose="030F0702030302020204" pitchFamily="66" charset="0"/>
              </a:rPr>
              <a:t>O</a:t>
            </a:r>
            <a:r>
              <a:rPr lang="en-GB" dirty="0" smtClean="0">
                <a:latin typeface="Comic Sans MS" panose="030F0702030302020204" pitchFamily="66" charset="0"/>
              </a:rPr>
              <a:t>ur lessons are amazing because we…’</a:t>
            </a:r>
            <a:r>
              <a:rPr lang="en-GB" dirty="0">
                <a:latin typeface="Comic Sans MS" panose="030F0702030302020204" pitchFamily="66" charset="0"/>
              </a:rPr>
              <a:t>	</a:t>
            </a:r>
            <a:endParaRPr lang="en-GB" dirty="0" smtClean="0">
              <a:latin typeface="Comic Sans MS" panose="030F0702030302020204" pitchFamily="66" charset="0"/>
            </a:endParaRPr>
          </a:p>
          <a:p>
            <a:r>
              <a:rPr lang="en-GB" dirty="0" smtClean="0">
                <a:latin typeface="Comic Sans MS" panose="030F0702030302020204" pitchFamily="66" charset="0"/>
              </a:rPr>
              <a:t>Silent Signals</a:t>
            </a:r>
          </a:p>
          <a:p>
            <a:r>
              <a:rPr lang="en-GB" dirty="0" smtClean="0">
                <a:latin typeface="Comic Sans MS" panose="030F0702030302020204" pitchFamily="66" charset="0"/>
              </a:rPr>
              <a:t>Pre </a:t>
            </a:r>
            <a:r>
              <a:rPr lang="en-GB" dirty="0">
                <a:latin typeface="Comic Sans MS" panose="030F0702030302020204" pitchFamily="66" charset="0"/>
              </a:rPr>
              <a:t>teaching of strategies, concepts and </a:t>
            </a:r>
            <a:r>
              <a:rPr lang="en-GB" dirty="0" smtClean="0">
                <a:latin typeface="Comic Sans MS" panose="030F0702030302020204" pitchFamily="66" charset="0"/>
              </a:rPr>
              <a:t>vocabulary</a:t>
            </a:r>
          </a:p>
          <a:p>
            <a:r>
              <a:rPr lang="en-GB" dirty="0" smtClean="0">
                <a:latin typeface="Comic Sans MS" panose="030F0702030302020204" pitchFamily="66" charset="0"/>
              </a:rPr>
              <a:t>Use of the 5 B’s, Brain, Book, Buddy, Boss. </a:t>
            </a:r>
            <a:r>
              <a:rPr lang="en-GB" dirty="0">
                <a:latin typeface="Comic Sans MS" panose="030F0702030302020204" pitchFamily="66" charset="0"/>
              </a:rPr>
              <a:t>	</a:t>
            </a:r>
            <a:endParaRPr lang="en-GB" dirty="0" smtClean="0">
              <a:latin typeface="Comic Sans MS" panose="030F0702030302020204" pitchFamily="66" charset="0"/>
            </a:endParaRPr>
          </a:p>
          <a:p>
            <a:r>
              <a:rPr lang="en-GB" dirty="0" smtClean="0">
                <a:latin typeface="Comic Sans MS" panose="030F0702030302020204" pitchFamily="66" charset="0"/>
              </a:rPr>
              <a:t>Access </a:t>
            </a:r>
            <a:r>
              <a:rPr lang="en-GB" dirty="0">
                <a:latin typeface="Comic Sans MS" panose="030F0702030302020204" pitchFamily="66" charset="0"/>
              </a:rPr>
              <a:t>to </a:t>
            </a:r>
            <a:r>
              <a:rPr lang="en-GB" dirty="0" smtClean="0">
                <a:latin typeface="Comic Sans MS" panose="030F0702030302020204" pitchFamily="66" charset="0"/>
              </a:rPr>
              <a:t>multi sensory activities </a:t>
            </a:r>
          </a:p>
          <a:p>
            <a:r>
              <a:rPr lang="en-GB" dirty="0" smtClean="0">
                <a:latin typeface="Comic Sans MS" panose="030F0702030302020204" pitchFamily="66" charset="0"/>
              </a:rPr>
              <a:t>Access to laptops </a:t>
            </a:r>
            <a:r>
              <a:rPr lang="en-GB" dirty="0">
                <a:latin typeface="Comic Sans MS" panose="030F0702030302020204" pitchFamily="66" charset="0"/>
              </a:rPr>
              <a:t>and iPads	</a:t>
            </a:r>
          </a:p>
          <a:p>
            <a:r>
              <a:rPr lang="en-GB" dirty="0" smtClean="0">
                <a:latin typeface="Comic Sans MS" panose="030F0702030302020204" pitchFamily="66" charset="0"/>
              </a:rPr>
              <a:t>Planning for all </a:t>
            </a:r>
            <a:r>
              <a:rPr lang="en-GB" dirty="0">
                <a:latin typeface="Comic Sans MS" panose="030F0702030302020204" pitchFamily="66" charset="0"/>
              </a:rPr>
              <a:t>learning styles; kinaesthetic, visual, auditory	</a:t>
            </a:r>
            <a:endParaRPr lang="en-GB" dirty="0" smtClean="0">
              <a:latin typeface="Comic Sans MS" panose="030F0702030302020204" pitchFamily="66" charset="0"/>
            </a:endParaRPr>
          </a:p>
          <a:p>
            <a:r>
              <a:rPr lang="en-GB" dirty="0" smtClean="0">
                <a:latin typeface="Comic Sans MS" panose="030F0702030302020204" pitchFamily="66" charset="0"/>
              </a:rPr>
              <a:t>Positive learning environment </a:t>
            </a:r>
            <a:endParaRPr lang="en-GB" dirty="0">
              <a:latin typeface="Comic Sans MS" panose="030F0702030302020204" pitchFamily="66" charset="0"/>
            </a:endParaRP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5503"/>
          <a:stretch/>
        </p:blipFill>
        <p:spPr>
          <a:xfrm>
            <a:off x="411728" y="116632"/>
            <a:ext cx="464432" cy="1700448"/>
          </a:xfrm>
          <a:prstGeom prst="rect">
            <a:avLst/>
          </a:prstGeom>
        </p:spPr>
      </p:pic>
    </p:spTree>
    <p:extLst>
      <p:ext uri="{BB962C8B-B14F-4D97-AF65-F5344CB8AC3E}">
        <p14:creationId xmlns:p14="http://schemas.microsoft.com/office/powerpoint/2010/main" val="2216973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Comic Sans MS" panose="030F0702030302020204" pitchFamily="66" charset="0"/>
              </a:rPr>
              <a:t>Intervention from external professionals</a:t>
            </a:r>
            <a:endParaRPr lang="en-GB" b="1" dirty="0">
              <a:latin typeface="Comic Sans MS" panose="030F0702030302020204" pitchFamily="66" charset="0"/>
            </a:endParaRPr>
          </a:p>
        </p:txBody>
      </p:sp>
      <p:sp>
        <p:nvSpPr>
          <p:cNvPr id="3" name="Content Placeholder 2"/>
          <p:cNvSpPr>
            <a:spLocks noGrp="1"/>
          </p:cNvSpPr>
          <p:nvPr>
            <p:ph idx="1"/>
          </p:nvPr>
        </p:nvSpPr>
        <p:spPr/>
        <p:txBody>
          <a:bodyPr>
            <a:normAutofit fontScale="77500" lnSpcReduction="20000"/>
          </a:bodyPr>
          <a:lstStyle/>
          <a:p>
            <a:r>
              <a:rPr lang="en-GB" dirty="0" smtClean="0">
                <a:latin typeface="Comic Sans MS" panose="030F0702030302020204" pitchFamily="66" charset="0"/>
              </a:rPr>
              <a:t>Educational </a:t>
            </a:r>
            <a:r>
              <a:rPr lang="en-GB" dirty="0">
                <a:latin typeface="Comic Sans MS" panose="030F0702030302020204" pitchFamily="66" charset="0"/>
              </a:rPr>
              <a:t>Psychologist	</a:t>
            </a:r>
            <a:endParaRPr lang="en-GB" dirty="0" smtClean="0">
              <a:latin typeface="Comic Sans MS" panose="030F0702030302020204" pitchFamily="66" charset="0"/>
            </a:endParaRPr>
          </a:p>
          <a:p>
            <a:r>
              <a:rPr lang="en-GB" dirty="0" smtClean="0">
                <a:latin typeface="Comic Sans MS" panose="030F0702030302020204" pitchFamily="66" charset="0"/>
              </a:rPr>
              <a:t>SEND services </a:t>
            </a:r>
          </a:p>
          <a:p>
            <a:pPr lvl="1"/>
            <a:r>
              <a:rPr lang="en-GB" dirty="0" smtClean="0">
                <a:latin typeface="Comic Sans MS" panose="030F0702030302020204" pitchFamily="66" charset="0"/>
              </a:rPr>
              <a:t>Specific </a:t>
            </a:r>
            <a:r>
              <a:rPr lang="en-GB" dirty="0">
                <a:latin typeface="Comic Sans MS" panose="030F0702030302020204" pitchFamily="66" charset="0"/>
              </a:rPr>
              <a:t>learning difficulties, hearing and visual impairments, Autism Spectrum Disorder	</a:t>
            </a:r>
            <a:endParaRPr lang="en-GB" dirty="0" smtClean="0">
              <a:latin typeface="Comic Sans MS" panose="030F0702030302020204" pitchFamily="66" charset="0"/>
            </a:endParaRPr>
          </a:p>
          <a:p>
            <a:r>
              <a:rPr lang="en-GB" dirty="0" smtClean="0">
                <a:latin typeface="Comic Sans MS" panose="030F0702030302020204" pitchFamily="66" charset="0"/>
              </a:rPr>
              <a:t>Behaviour </a:t>
            </a:r>
            <a:r>
              <a:rPr lang="en-GB" dirty="0">
                <a:latin typeface="Comic Sans MS" panose="030F0702030302020204" pitchFamily="66" charset="0"/>
              </a:rPr>
              <a:t>Support Service </a:t>
            </a:r>
            <a:endParaRPr lang="en-GB" dirty="0" smtClean="0">
              <a:latin typeface="Comic Sans MS" panose="030F0702030302020204" pitchFamily="66" charset="0"/>
            </a:endParaRPr>
          </a:p>
          <a:p>
            <a:r>
              <a:rPr lang="en-GB" dirty="0" smtClean="0">
                <a:latin typeface="Comic Sans MS" panose="030F0702030302020204" pitchFamily="66" charset="0"/>
              </a:rPr>
              <a:t>Inspire </a:t>
            </a:r>
            <a:r>
              <a:rPr lang="en-GB" dirty="0">
                <a:latin typeface="Comic Sans MS" panose="030F0702030302020204" pitchFamily="66" charset="0"/>
              </a:rPr>
              <a:t>and Chances	</a:t>
            </a:r>
            <a:endParaRPr lang="en-GB" dirty="0" smtClean="0">
              <a:latin typeface="Comic Sans MS" panose="030F0702030302020204" pitchFamily="66" charset="0"/>
            </a:endParaRPr>
          </a:p>
          <a:p>
            <a:r>
              <a:rPr lang="en-GB" dirty="0" smtClean="0">
                <a:latin typeface="Comic Sans MS" panose="030F0702030302020204" pitchFamily="66" charset="0"/>
              </a:rPr>
              <a:t>Child </a:t>
            </a:r>
            <a:r>
              <a:rPr lang="en-GB" dirty="0">
                <a:latin typeface="Comic Sans MS" panose="030F0702030302020204" pitchFamily="66" charset="0"/>
              </a:rPr>
              <a:t>and Adolescent Mental Health Services (CAMHS</a:t>
            </a:r>
            <a:r>
              <a:rPr lang="en-GB" dirty="0" smtClean="0">
                <a:latin typeface="Comic Sans MS" panose="030F0702030302020204" pitchFamily="66" charset="0"/>
              </a:rPr>
              <a:t>)</a:t>
            </a:r>
          </a:p>
          <a:p>
            <a:r>
              <a:rPr lang="en-GB" dirty="0" smtClean="0">
                <a:latin typeface="Comic Sans MS" panose="030F0702030302020204" pitchFamily="66" charset="0"/>
              </a:rPr>
              <a:t>Speech and </a:t>
            </a:r>
            <a:r>
              <a:rPr lang="en-GB" dirty="0">
                <a:latin typeface="Comic Sans MS" panose="030F0702030302020204" pitchFamily="66" charset="0"/>
              </a:rPr>
              <a:t>Language Therapist	</a:t>
            </a:r>
            <a:endParaRPr lang="en-GB" dirty="0" smtClean="0">
              <a:latin typeface="Comic Sans MS" panose="030F0702030302020204" pitchFamily="66" charset="0"/>
            </a:endParaRPr>
          </a:p>
          <a:p>
            <a:r>
              <a:rPr lang="en-GB" dirty="0" smtClean="0">
                <a:latin typeface="Comic Sans MS" panose="030F0702030302020204" pitchFamily="66" charset="0"/>
              </a:rPr>
              <a:t>Health Professionals </a:t>
            </a:r>
            <a:r>
              <a:rPr lang="en-GB" dirty="0">
                <a:latin typeface="Comic Sans MS" panose="030F0702030302020204" pitchFamily="66" charset="0"/>
              </a:rPr>
              <a:t>	</a:t>
            </a:r>
            <a:endParaRPr lang="en-GB" dirty="0" smtClean="0">
              <a:latin typeface="Comic Sans MS" panose="030F0702030302020204" pitchFamily="66" charset="0"/>
            </a:endParaRPr>
          </a:p>
          <a:p>
            <a:r>
              <a:rPr lang="en-GB" dirty="0" smtClean="0">
                <a:latin typeface="Comic Sans MS" panose="030F0702030302020204" pitchFamily="66" charset="0"/>
              </a:rPr>
              <a:t>School Younger </a:t>
            </a:r>
            <a:r>
              <a:rPr lang="en-GB" dirty="0">
                <a:latin typeface="Comic Sans MS" panose="030F0702030302020204" pitchFamily="66" charset="0"/>
              </a:rPr>
              <a:t>MIND </a:t>
            </a:r>
            <a:r>
              <a:rPr lang="en-GB" dirty="0" smtClean="0">
                <a:latin typeface="Comic Sans MS" panose="030F0702030302020204" pitchFamily="66" charset="0"/>
              </a:rPr>
              <a:t>counsellor</a:t>
            </a:r>
          </a:p>
          <a:p>
            <a:r>
              <a:rPr lang="en-GB" dirty="0" smtClean="0">
                <a:latin typeface="Comic Sans MS" panose="030F0702030302020204" pitchFamily="66" charset="0"/>
              </a:rPr>
              <a:t>Education </a:t>
            </a:r>
            <a:r>
              <a:rPr lang="en-GB" dirty="0">
                <a:latin typeface="Comic Sans MS" panose="030F0702030302020204" pitchFamily="66" charset="0"/>
              </a:rPr>
              <a:t>Welfare Officer	</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720080" cy="1700448"/>
          </a:xfrm>
          <a:prstGeom prst="rect">
            <a:avLst/>
          </a:prstGeom>
        </p:spPr>
      </p:pic>
    </p:spTree>
    <p:extLst>
      <p:ext uri="{BB962C8B-B14F-4D97-AF65-F5344CB8AC3E}">
        <p14:creationId xmlns:p14="http://schemas.microsoft.com/office/powerpoint/2010/main" val="2095478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noAutofit/>
          </a:bodyPr>
          <a:lstStyle/>
          <a:p>
            <a:r>
              <a:rPr lang="en-GB" sz="3600" dirty="0" smtClean="0">
                <a:latin typeface="Comic Sans MS" panose="030F0702030302020204" pitchFamily="66" charset="0"/>
              </a:rPr>
              <a:t>Christ Church CE Primary School’s Offer</a:t>
            </a:r>
            <a:endParaRPr lang="en-GB" sz="36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400" dirty="0" smtClean="0">
                <a:latin typeface="Comic Sans MS" panose="030F0702030302020204" pitchFamily="66" charset="0"/>
              </a:rPr>
              <a:t>At Christ Church CE Primary School </a:t>
            </a:r>
            <a:r>
              <a:rPr lang="en-GB" sz="2400" dirty="0">
                <a:latin typeface="Comic Sans MS" panose="030F0702030302020204" pitchFamily="66" charset="0"/>
              </a:rPr>
              <a:t>we strive to support </a:t>
            </a:r>
            <a:r>
              <a:rPr lang="en-GB" sz="2400" dirty="0" smtClean="0">
                <a:latin typeface="Comic Sans MS" panose="030F0702030302020204" pitchFamily="66" charset="0"/>
              </a:rPr>
              <a:t>all children to be the best they can be.</a:t>
            </a:r>
            <a:endParaRPr lang="en-GB" sz="2400" dirty="0">
              <a:latin typeface="Comic Sans MS" panose="030F0702030302020204" pitchFamily="66" charset="0"/>
            </a:endParaRPr>
          </a:p>
          <a:p>
            <a:r>
              <a:rPr lang="en-GB" sz="2400" dirty="0" smtClean="0">
                <a:latin typeface="Comic Sans MS" panose="030F0702030302020204" pitchFamily="66" charset="0"/>
              </a:rPr>
              <a:t>First Quality </a:t>
            </a:r>
            <a:r>
              <a:rPr lang="en-GB" sz="2400" dirty="0">
                <a:latin typeface="Comic Sans MS" panose="030F0702030302020204" pitchFamily="66" charset="0"/>
              </a:rPr>
              <a:t>teaching is </a:t>
            </a:r>
            <a:r>
              <a:rPr lang="en-GB" sz="2400" dirty="0" smtClean="0">
                <a:latin typeface="Comic Sans MS" panose="030F0702030302020204" pitchFamily="66" charset="0"/>
              </a:rPr>
              <a:t>essential for children to reach their potential though</a:t>
            </a:r>
            <a:r>
              <a:rPr lang="en-GB" sz="2400" dirty="0">
                <a:latin typeface="Comic Sans MS" panose="030F0702030302020204" pitchFamily="66" charset="0"/>
              </a:rPr>
              <a:t> </a:t>
            </a:r>
            <a:r>
              <a:rPr lang="en-GB" sz="2400" dirty="0" smtClean="0">
                <a:latin typeface="Comic Sans MS" panose="030F0702030302020204" pitchFamily="66" charset="0"/>
              </a:rPr>
              <a:t>some </a:t>
            </a:r>
            <a:r>
              <a:rPr lang="en-GB" sz="2400" dirty="0">
                <a:latin typeface="Comic Sans MS" panose="030F0702030302020204" pitchFamily="66" charset="0"/>
              </a:rPr>
              <a:t>children </a:t>
            </a:r>
            <a:r>
              <a:rPr lang="en-GB" sz="2400" dirty="0" smtClean="0">
                <a:latin typeface="Comic Sans MS" panose="030F0702030302020204" pitchFamily="66" charset="0"/>
              </a:rPr>
              <a:t>may need further </a:t>
            </a:r>
            <a:r>
              <a:rPr lang="en-GB" sz="2400" dirty="0">
                <a:latin typeface="Comic Sans MS" panose="030F0702030302020204" pitchFamily="66" charset="0"/>
              </a:rPr>
              <a:t>additional </a:t>
            </a:r>
            <a:r>
              <a:rPr lang="en-GB" sz="2400" dirty="0" smtClean="0">
                <a:latin typeface="Comic Sans MS" panose="030F0702030302020204" pitchFamily="66" charset="0"/>
              </a:rPr>
              <a:t>support to </a:t>
            </a:r>
            <a:r>
              <a:rPr lang="en-GB" sz="2400" dirty="0">
                <a:latin typeface="Comic Sans MS" panose="030F0702030302020204" pitchFamily="66" charset="0"/>
              </a:rPr>
              <a:t>help them to achieve their targets.</a:t>
            </a:r>
          </a:p>
          <a:p>
            <a:r>
              <a:rPr lang="en-GB" sz="2400" dirty="0">
                <a:latin typeface="Comic Sans MS" panose="030F0702030302020204" pitchFamily="66" charset="0"/>
              </a:rPr>
              <a:t>The Special Educational Needs Co-ordinator is </a:t>
            </a:r>
            <a:r>
              <a:rPr lang="en-GB" sz="2400" dirty="0" smtClean="0">
                <a:latin typeface="Comic Sans MS" panose="030F0702030302020204" pitchFamily="66" charset="0"/>
              </a:rPr>
              <a:t>Miss Sarah Bradbury. </a:t>
            </a:r>
            <a:endParaRPr lang="en-GB" sz="2400" dirty="0">
              <a:latin typeface="Comic Sans MS" panose="030F0702030302020204" pitchFamily="66" charset="0"/>
            </a:endParaRPr>
          </a:p>
          <a:p>
            <a:pPr marL="0" indent="0">
              <a:buNone/>
            </a:pPr>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720080" cy="170044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4580806"/>
            <a:ext cx="2232248" cy="1844786"/>
          </a:xfrm>
          <a:prstGeom prst="rect">
            <a:avLst/>
          </a:prstGeom>
        </p:spPr>
      </p:pic>
    </p:spTree>
    <p:extLst>
      <p:ext uri="{BB962C8B-B14F-4D97-AF65-F5344CB8AC3E}">
        <p14:creationId xmlns:p14="http://schemas.microsoft.com/office/powerpoint/2010/main" val="33095146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805" y="188640"/>
            <a:ext cx="8229600" cy="1143000"/>
          </a:xfrm>
        </p:spPr>
        <p:txBody>
          <a:bodyPr>
            <a:noAutofit/>
          </a:bodyPr>
          <a:lstStyle/>
          <a:p>
            <a:r>
              <a:rPr lang="en-GB" sz="3500" b="1" dirty="0" smtClean="0">
                <a:latin typeface="Comic Sans MS" panose="030F0702030302020204" pitchFamily="66" charset="0"/>
              </a:rPr>
              <a:t>Admission/transition arrangements for pupils with SEND</a:t>
            </a:r>
            <a:endParaRPr lang="en-GB" sz="3500" b="1" dirty="0">
              <a:latin typeface="Comic Sans MS" panose="030F0702030302020204" pitchFamily="66" charset="0"/>
            </a:endParaRPr>
          </a:p>
        </p:txBody>
      </p:sp>
      <p:sp>
        <p:nvSpPr>
          <p:cNvPr id="3" name="Content Placeholder 2"/>
          <p:cNvSpPr>
            <a:spLocks noGrp="1"/>
          </p:cNvSpPr>
          <p:nvPr>
            <p:ph idx="1"/>
          </p:nvPr>
        </p:nvSpPr>
        <p:spPr/>
        <p:txBody>
          <a:bodyPr>
            <a:normAutofit fontScale="40000" lnSpcReduction="20000"/>
          </a:bodyPr>
          <a:lstStyle/>
          <a:p>
            <a:r>
              <a:rPr lang="en-GB" sz="4200" dirty="0" smtClean="0">
                <a:effectLst/>
                <a:latin typeface="Comic Sans MS" panose="030F0702030302020204" pitchFamily="66" charset="0"/>
              </a:rPr>
              <a:t>Our school has close links with local nursery settings which we liaise with on a regular basis. During the summer term, we begin transition work for those children transferring to Christ Church.  For children joining nursery for the first time, home visits take place to ensure a smooth transition into school.</a:t>
            </a:r>
          </a:p>
          <a:p>
            <a:r>
              <a:rPr lang="en-GB" sz="4200" dirty="0" smtClean="0">
                <a:effectLst/>
                <a:latin typeface="Comic Sans MS" panose="030F0702030302020204" pitchFamily="66" charset="0"/>
              </a:rPr>
              <a:t>Should a child join us mid-year, transition meetings are held with the </a:t>
            </a:r>
            <a:r>
              <a:rPr lang="en-GB" sz="4200" dirty="0" err="1" smtClean="0">
                <a:effectLst/>
                <a:latin typeface="Comic Sans MS" panose="030F0702030302020204" pitchFamily="66" charset="0"/>
              </a:rPr>
              <a:t>SENCo</a:t>
            </a:r>
            <a:r>
              <a:rPr lang="en-GB" sz="4200" dirty="0" smtClean="0">
                <a:effectLst/>
                <a:latin typeface="Comic Sans MS" panose="030F0702030302020204" pitchFamily="66" charset="0"/>
              </a:rPr>
              <a:t> from the previous school, to ensure we fully understand your child’s needs.</a:t>
            </a:r>
          </a:p>
          <a:p>
            <a:r>
              <a:rPr lang="en-GB" sz="4200" dirty="0" smtClean="0">
                <a:effectLst/>
                <a:latin typeface="Comic Sans MS" panose="030F0702030302020204" pitchFamily="66" charset="0"/>
              </a:rPr>
              <a:t>Transition between year groups also occurs at the end of the summer term, providing time for children to adjust to their new classroom and teacher. </a:t>
            </a:r>
          </a:p>
          <a:p>
            <a:r>
              <a:rPr lang="en-GB" sz="4200" dirty="0" smtClean="0">
                <a:effectLst/>
                <a:latin typeface="Comic Sans MS" panose="030F0702030302020204" pitchFamily="66" charset="0"/>
              </a:rPr>
              <a:t>During the summer term of your child’s final year at our school our Assistant SENCO and teachers are in contact with your child’s chosen High School.  Meetings are arranged to discuss and relay information which will be beneficial to your child’s learning on their transfer to high school.  </a:t>
            </a:r>
          </a:p>
          <a:p>
            <a:r>
              <a:rPr lang="en-GB" sz="4200" dirty="0" smtClean="0">
                <a:effectLst/>
                <a:latin typeface="Comic Sans MS" panose="030F0702030302020204" pitchFamily="66" charset="0"/>
              </a:rPr>
              <a:t>Visits to your child’s chosen high school are encouraged and a personalised transitional package is drawn up to suit individual children going to high school. All SEND records will be automatically transferred to your child’s new educational setting.</a:t>
            </a:r>
          </a:p>
          <a:p>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4772"/>
          <a:stretch/>
        </p:blipFill>
        <p:spPr>
          <a:xfrm>
            <a:off x="251520" y="260648"/>
            <a:ext cx="469697" cy="1700448"/>
          </a:xfrm>
          <a:prstGeom prst="rect">
            <a:avLst/>
          </a:prstGeom>
        </p:spPr>
      </p:pic>
    </p:spTree>
    <p:extLst>
      <p:ext uri="{BB962C8B-B14F-4D97-AF65-F5344CB8AC3E}">
        <p14:creationId xmlns:p14="http://schemas.microsoft.com/office/powerpoint/2010/main" val="2420612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Comic Sans MS" panose="030F0702030302020204" pitchFamily="66" charset="0"/>
              </a:rPr>
              <a:t>Complaints and Further Help</a:t>
            </a:r>
            <a:br>
              <a:rPr lang="en-GB" b="1" dirty="0" smtClean="0">
                <a:latin typeface="Comic Sans MS" panose="030F0702030302020204" pitchFamily="66" charset="0"/>
              </a:rPr>
            </a:br>
            <a:endParaRPr lang="en-GB" b="1" dirty="0">
              <a:latin typeface="Comic Sans MS" panose="030F0702030302020204" pitchFamily="66" charset="0"/>
            </a:endParaRPr>
          </a:p>
        </p:txBody>
      </p:sp>
      <p:sp>
        <p:nvSpPr>
          <p:cNvPr id="3" name="Content Placeholder 2"/>
          <p:cNvSpPr>
            <a:spLocks noGrp="1"/>
          </p:cNvSpPr>
          <p:nvPr>
            <p:ph idx="1"/>
          </p:nvPr>
        </p:nvSpPr>
        <p:spPr/>
        <p:txBody>
          <a:bodyPr>
            <a:normAutofit fontScale="55000" lnSpcReduction="20000"/>
          </a:bodyPr>
          <a:lstStyle/>
          <a:p>
            <a:r>
              <a:rPr lang="en-GB" dirty="0" smtClean="0">
                <a:latin typeface="Comic Sans MS" panose="030F0702030302020204" pitchFamily="66" charset="0"/>
              </a:rPr>
              <a:t>Follow the School’s complaints policy. </a:t>
            </a: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To contact </a:t>
            </a:r>
            <a:r>
              <a:rPr lang="en-GB" dirty="0">
                <a:latin typeface="Comic Sans MS" panose="030F0702030302020204" pitchFamily="66" charset="0"/>
              </a:rPr>
              <a:t>SEND Services:</a:t>
            </a:r>
          </a:p>
          <a:p>
            <a:r>
              <a:rPr lang="en-GB" dirty="0" smtClean="0">
                <a:latin typeface="Comic Sans MS" panose="030F0702030302020204" pitchFamily="66" charset="0"/>
              </a:rPr>
              <a:t>By </a:t>
            </a:r>
            <a:r>
              <a:rPr lang="en-GB" dirty="0">
                <a:latin typeface="Comic Sans MS" panose="030F0702030302020204" pitchFamily="66" charset="0"/>
              </a:rPr>
              <a:t>telephone 01782 </a:t>
            </a:r>
            <a:r>
              <a:rPr lang="en-GB" dirty="0" smtClean="0">
                <a:latin typeface="Comic Sans MS" panose="030F0702030302020204" pitchFamily="66" charset="0"/>
              </a:rPr>
              <a:t>232538</a:t>
            </a:r>
          </a:p>
          <a:p>
            <a:r>
              <a:rPr lang="en-GB" dirty="0" smtClean="0">
                <a:latin typeface="Comic Sans MS" panose="030F0702030302020204" pitchFamily="66" charset="0"/>
              </a:rPr>
              <a:t>By </a:t>
            </a:r>
            <a:r>
              <a:rPr lang="en-GB" dirty="0">
                <a:latin typeface="Comic Sans MS" panose="030F0702030302020204" pitchFamily="66" charset="0"/>
              </a:rPr>
              <a:t>email SEND@stoke.gov.uk</a:t>
            </a:r>
          </a:p>
          <a:p>
            <a:r>
              <a:rPr lang="en-GB" dirty="0" smtClean="0">
                <a:latin typeface="Comic Sans MS" panose="030F0702030302020204" pitchFamily="66" charset="0"/>
              </a:rPr>
              <a:t>By </a:t>
            </a:r>
            <a:r>
              <a:rPr lang="en-GB" dirty="0">
                <a:latin typeface="Comic Sans MS" panose="030F0702030302020204" pitchFamily="66" charset="0"/>
              </a:rPr>
              <a:t>post</a:t>
            </a:r>
            <a:r>
              <a:rPr lang="en-GB" dirty="0" smtClean="0">
                <a:latin typeface="Comic Sans MS" panose="030F0702030302020204" pitchFamily="66" charset="0"/>
              </a:rPr>
              <a:t>: SEND </a:t>
            </a:r>
            <a:r>
              <a:rPr lang="en-GB" dirty="0">
                <a:latin typeface="Comic Sans MS" panose="030F0702030302020204" pitchFamily="66" charset="0"/>
              </a:rPr>
              <a:t>Services</a:t>
            </a:r>
            <a:r>
              <a:rPr lang="en-GB" dirty="0" smtClean="0">
                <a:latin typeface="Comic Sans MS" panose="030F0702030302020204" pitchFamily="66" charset="0"/>
              </a:rPr>
              <a:t>, The </a:t>
            </a:r>
            <a:r>
              <a:rPr lang="en-GB" dirty="0">
                <a:latin typeface="Comic Sans MS" panose="030F0702030302020204" pitchFamily="66" charset="0"/>
              </a:rPr>
              <a:t>Mount Education Support Centre</a:t>
            </a:r>
            <a:r>
              <a:rPr lang="en-GB" dirty="0" smtClean="0">
                <a:latin typeface="Comic Sans MS" panose="030F0702030302020204" pitchFamily="66" charset="0"/>
              </a:rPr>
              <a:t>, Mount </a:t>
            </a:r>
            <a:r>
              <a:rPr lang="en-GB" dirty="0">
                <a:latin typeface="Comic Sans MS" panose="030F0702030302020204" pitchFamily="66" charset="0"/>
              </a:rPr>
              <a:t>Avenue, Penkhull</a:t>
            </a:r>
            <a:r>
              <a:rPr lang="en-GB" dirty="0" smtClean="0">
                <a:latin typeface="Comic Sans MS" panose="030F0702030302020204" pitchFamily="66" charset="0"/>
              </a:rPr>
              <a:t>, Stoke-on-Trent</a:t>
            </a:r>
            <a:r>
              <a:rPr lang="en-GB" dirty="0">
                <a:latin typeface="Comic Sans MS" panose="030F0702030302020204" pitchFamily="66" charset="0"/>
              </a:rPr>
              <a:t>, ST4 7JU</a:t>
            </a:r>
          </a:p>
          <a:p>
            <a:endParaRPr lang="en-GB" dirty="0">
              <a:latin typeface="Comic Sans MS" panose="030F0702030302020204" pitchFamily="66" charset="0"/>
            </a:endParaRPr>
          </a:p>
          <a:p>
            <a:pPr marL="0" indent="0">
              <a:buNone/>
            </a:pPr>
            <a:r>
              <a:rPr lang="en-GB" dirty="0" smtClean="0">
                <a:latin typeface="Comic Sans MS" panose="030F0702030302020204" pitchFamily="66" charset="0"/>
              </a:rPr>
              <a:t>To </a:t>
            </a:r>
            <a:r>
              <a:rPr lang="en-GB" dirty="0">
                <a:latin typeface="Comic Sans MS" panose="030F0702030302020204" pitchFamily="66" charset="0"/>
              </a:rPr>
              <a:t>contact Special Educational Needs and </a:t>
            </a:r>
            <a:r>
              <a:rPr lang="en-GB" dirty="0" smtClean="0">
                <a:latin typeface="Comic Sans MS" panose="030F0702030302020204" pitchFamily="66" charset="0"/>
              </a:rPr>
              <a:t>Disability:</a:t>
            </a:r>
          </a:p>
          <a:p>
            <a:r>
              <a:rPr lang="en-GB" dirty="0" smtClean="0">
                <a:latin typeface="Comic Sans MS" panose="030F0702030302020204" pitchFamily="66" charset="0"/>
              </a:rPr>
              <a:t>Tel: 01782 234701</a:t>
            </a:r>
          </a:p>
          <a:p>
            <a:r>
              <a:rPr lang="en-GB" dirty="0" smtClean="0">
                <a:latin typeface="Comic Sans MS" panose="030F0702030302020204" pitchFamily="66" charset="0"/>
              </a:rPr>
              <a:t>Email: iass@stoke.gov.uk</a:t>
            </a:r>
          </a:p>
          <a:p>
            <a:r>
              <a:rPr lang="en-GB" dirty="0" err="1" smtClean="0">
                <a:latin typeface="Comic Sans MS" panose="030F0702030302020204" pitchFamily="66" charset="0"/>
              </a:rPr>
              <a:t>Website:www.sendiass-stoke@co.uk</a:t>
            </a:r>
            <a:endParaRPr lang="en-GB" dirty="0" smtClean="0">
              <a:latin typeface="Comic Sans MS" panose="030F0702030302020204" pitchFamily="66" charset="0"/>
            </a:endParaRPr>
          </a:p>
          <a:p>
            <a:endParaRPr lang="en-GB" dirty="0" smtClean="0">
              <a:latin typeface="Comic Sans MS" panose="030F0702030302020204" pitchFamily="66" charset="0"/>
            </a:endParaRPr>
          </a:p>
          <a:p>
            <a:r>
              <a:rPr lang="en-GB" dirty="0" smtClean="0">
                <a:latin typeface="Comic Sans MS" panose="030F0702030302020204" pitchFamily="66" charset="0"/>
              </a:rPr>
              <a:t>Agency </a:t>
            </a:r>
            <a:r>
              <a:rPr lang="en-GB" dirty="0">
                <a:latin typeface="Comic Sans MS" panose="030F0702030302020204" pitchFamily="66" charset="0"/>
              </a:rPr>
              <a:t>support can be located on the Stoke on Trent Local Offer website. The link is detailed below:</a:t>
            </a:r>
          </a:p>
          <a:p>
            <a:pPr marL="0" indent="0">
              <a:buNone/>
            </a:pPr>
            <a:r>
              <a:rPr lang="en-GB" dirty="0" smtClean="0">
                <a:latin typeface="Comic Sans MS" panose="030F0702030302020204" pitchFamily="66" charset="0"/>
              </a:rPr>
              <a:t>http</a:t>
            </a:r>
            <a:r>
              <a:rPr lang="en-GB" dirty="0">
                <a:latin typeface="Comic Sans MS" panose="030F0702030302020204" pitchFamily="66" charset="0"/>
              </a:rPr>
              <a:t>://localoffer.stoke.gov.uk/kb5/stoke/directory/home.page</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720080" cy="1700448"/>
          </a:xfrm>
          <a:prstGeom prst="rect">
            <a:avLst/>
          </a:prstGeom>
        </p:spPr>
      </p:pic>
    </p:spTree>
    <p:extLst>
      <p:ext uri="{BB962C8B-B14F-4D97-AF65-F5344CB8AC3E}">
        <p14:creationId xmlns:p14="http://schemas.microsoft.com/office/powerpoint/2010/main" val="39413067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omic Sans MS" panose="030F0702030302020204" pitchFamily="66" charset="0"/>
              </a:rPr>
              <a:t>Further support</a:t>
            </a:r>
            <a:endParaRPr lang="en-GB" b="1" dirty="0">
              <a:latin typeface="Comic Sans MS" panose="030F0702030302020204" pitchFamily="66" charset="0"/>
            </a:endParaRPr>
          </a:p>
        </p:txBody>
      </p:sp>
      <p:sp>
        <p:nvSpPr>
          <p:cNvPr id="3" name="Content Placeholder 2"/>
          <p:cNvSpPr>
            <a:spLocks noGrp="1"/>
          </p:cNvSpPr>
          <p:nvPr>
            <p:ph idx="1"/>
          </p:nvPr>
        </p:nvSpPr>
        <p:spPr/>
        <p:txBody>
          <a:bodyPr>
            <a:normAutofit fontScale="55000" lnSpcReduction="20000"/>
          </a:bodyPr>
          <a:lstStyle/>
          <a:p>
            <a:pPr lvl="0"/>
            <a:r>
              <a:rPr lang="en-GB" dirty="0">
                <a:latin typeface="Comic Sans MS" panose="030F0702030302020204" pitchFamily="66" charset="0"/>
              </a:rPr>
              <a:t>The Dove Service 01782 683155</a:t>
            </a:r>
          </a:p>
          <a:p>
            <a:pPr lvl="0"/>
            <a:r>
              <a:rPr lang="en-GB" u="sng" dirty="0">
                <a:latin typeface="Comic Sans MS" panose="030F0702030302020204" pitchFamily="66" charset="0"/>
                <a:hlinkClick r:id="rId2"/>
              </a:rPr>
              <a:t>Aiming Higher Together Parent Carer Forum</a:t>
            </a:r>
            <a:r>
              <a:rPr lang="en-GB" dirty="0">
                <a:latin typeface="Comic Sans MS" panose="030F0702030302020204" pitchFamily="66" charset="0"/>
              </a:rPr>
              <a:t> http://www.ahtstokeparentforum.com/</a:t>
            </a:r>
          </a:p>
          <a:p>
            <a:pPr lvl="0"/>
            <a:r>
              <a:rPr lang="en-GB" u="sng" dirty="0">
                <a:latin typeface="Comic Sans MS" panose="030F0702030302020204" pitchFamily="66" charset="0"/>
                <a:hlinkClick r:id="rId3"/>
              </a:rPr>
              <a:t>CAMHS ASD Team</a:t>
            </a:r>
            <a:r>
              <a:rPr lang="en-GB" dirty="0">
                <a:latin typeface="Comic Sans MS" panose="030F0702030302020204" pitchFamily="66" charset="0"/>
              </a:rPr>
              <a:t> 0300 123 0907</a:t>
            </a:r>
          </a:p>
          <a:p>
            <a:pPr lvl="0"/>
            <a:r>
              <a:rPr lang="en-GB" u="sng" dirty="0">
                <a:latin typeface="Comic Sans MS" panose="030F0702030302020204" pitchFamily="66" charset="0"/>
                <a:hlinkClick r:id="rId4"/>
              </a:rPr>
              <a:t>National Deaf Children's Society</a:t>
            </a:r>
            <a:r>
              <a:rPr lang="en-GB" dirty="0">
                <a:latin typeface="Comic Sans MS" panose="030F0702030302020204" pitchFamily="66" charset="0"/>
              </a:rPr>
              <a:t> http://www.ndcs.org.uk/about_us/contact_ndcs/index.html</a:t>
            </a:r>
          </a:p>
          <a:p>
            <a:pPr lvl="0"/>
            <a:r>
              <a:rPr lang="en-GB" u="sng" dirty="0">
                <a:latin typeface="Comic Sans MS" panose="030F0702030302020204" pitchFamily="66" charset="0"/>
                <a:hlinkClick r:id="rId5"/>
              </a:rPr>
              <a:t>North Staffordshire Asperger Autism Association</a:t>
            </a:r>
            <a:r>
              <a:rPr lang="en-GB" u="sng" dirty="0">
                <a:latin typeface="Comic Sans MS" panose="030F0702030302020204" pitchFamily="66" charset="0"/>
              </a:rPr>
              <a:t> </a:t>
            </a:r>
            <a:r>
              <a:rPr lang="en-GB" u="sng" dirty="0">
                <a:latin typeface="Comic Sans MS" panose="030F0702030302020204" pitchFamily="66" charset="0"/>
                <a:hlinkClick r:id="rId6"/>
              </a:rPr>
              <a:t>http://www.nsaaa.org.uk/</a:t>
            </a:r>
            <a:endParaRPr lang="en-GB" dirty="0">
              <a:latin typeface="Comic Sans MS" panose="030F0702030302020204" pitchFamily="66" charset="0"/>
            </a:endParaRPr>
          </a:p>
          <a:p>
            <a:pPr lvl="0"/>
            <a:r>
              <a:rPr lang="en-GB" dirty="0">
                <a:latin typeface="Comic Sans MS" panose="030F0702030302020204" pitchFamily="66" charset="0"/>
              </a:rPr>
              <a:t>SEND Information, Advice and Support Service (IASS) formerly Parent Partnership Service) </a:t>
            </a:r>
            <a:r>
              <a:rPr lang="en-GB" u="sng" dirty="0">
                <a:latin typeface="Comic Sans MS" panose="030F0702030302020204" pitchFamily="66" charset="0"/>
                <a:hlinkClick r:id="rId7"/>
              </a:rPr>
              <a:t>http://www.sendiass-stoke.co.uk/</a:t>
            </a:r>
            <a:r>
              <a:rPr lang="en-GB" dirty="0">
                <a:latin typeface="Comic Sans MS" panose="030F0702030302020204" pitchFamily="66" charset="0"/>
              </a:rPr>
              <a:t> </a:t>
            </a:r>
          </a:p>
          <a:p>
            <a:pPr lvl="0"/>
            <a:r>
              <a:rPr lang="en-GB" dirty="0">
                <a:latin typeface="Comic Sans MS" panose="030F0702030302020204" pitchFamily="66" charset="0"/>
              </a:rPr>
              <a:t>The Independent Support Process  </a:t>
            </a:r>
            <a:r>
              <a:rPr lang="en-GB" u="sng" dirty="0">
                <a:latin typeface="Comic Sans MS" panose="030F0702030302020204" pitchFamily="66" charset="0"/>
                <a:hlinkClick r:id="rId8"/>
              </a:rPr>
              <a:t>www.coreassets.com/what-we-do/independent-support-service</a:t>
            </a:r>
            <a:r>
              <a:rPr lang="en-GB" dirty="0">
                <a:latin typeface="Comic Sans MS" panose="030F0702030302020204" pitchFamily="66" charset="0"/>
              </a:rPr>
              <a:t>   </a:t>
            </a:r>
          </a:p>
          <a:p>
            <a:r>
              <a:rPr lang="en-GB" u="sng" dirty="0">
                <a:latin typeface="Comic Sans MS" panose="030F0702030302020204" pitchFamily="66" charset="0"/>
                <a:hlinkClick r:id="rId9"/>
              </a:rPr>
              <a:t>Stoke on Trent and North Staffs ASD Support Group</a:t>
            </a:r>
            <a:r>
              <a:rPr lang="en-GB" dirty="0">
                <a:latin typeface="Comic Sans MS" panose="030F0702030302020204" pitchFamily="66" charset="0"/>
              </a:rPr>
              <a:t> </a:t>
            </a:r>
            <a:r>
              <a:rPr lang="en-GB" dirty="0" smtClean="0">
                <a:latin typeface="Comic Sans MS" panose="030F0702030302020204" pitchFamily="66" charset="0"/>
              </a:rPr>
              <a:t> </a:t>
            </a:r>
            <a:r>
              <a:rPr lang="en-GB" dirty="0">
                <a:latin typeface="Comic Sans MS" panose="030F0702030302020204" pitchFamily="66" charset="0"/>
                <a:hlinkClick r:id="rId6"/>
              </a:rPr>
              <a:t>http://www.nsaaa.org.uk</a:t>
            </a:r>
            <a:r>
              <a:rPr lang="en-GB" dirty="0" smtClean="0">
                <a:latin typeface="Comic Sans MS" panose="030F0702030302020204" pitchFamily="66" charset="0"/>
                <a:hlinkClick r:id="rId6"/>
              </a:rPr>
              <a:t>/</a:t>
            </a:r>
            <a:endParaRPr lang="en-GB" dirty="0" smtClean="0">
              <a:latin typeface="Comic Sans MS" panose="030F0702030302020204" pitchFamily="66" charset="0"/>
            </a:endParaRPr>
          </a:p>
          <a:p>
            <a:pPr lvl="0"/>
            <a:r>
              <a:rPr lang="en-GB" dirty="0">
                <a:latin typeface="Comic Sans MS" panose="030F0702030302020204" pitchFamily="66" charset="0"/>
              </a:rPr>
              <a:t>The Dyslexia Association </a:t>
            </a:r>
            <a:r>
              <a:rPr lang="en-GB" u="sng" dirty="0">
                <a:latin typeface="Comic Sans MS" panose="030F0702030302020204" pitchFamily="66" charset="0"/>
                <a:hlinkClick r:id="rId10"/>
              </a:rPr>
              <a:t>http://www.bdadyslexia.org.uk/</a:t>
            </a:r>
            <a:r>
              <a:rPr lang="en-GB" dirty="0">
                <a:latin typeface="Comic Sans MS" panose="030F0702030302020204" pitchFamily="66" charset="0"/>
              </a:rPr>
              <a:t> </a:t>
            </a:r>
          </a:p>
          <a:p>
            <a:pPr lvl="0"/>
            <a:r>
              <a:rPr lang="en-GB" dirty="0">
                <a:latin typeface="Comic Sans MS" panose="030F0702030302020204" pitchFamily="66" charset="0"/>
              </a:rPr>
              <a:t>Young Minds mental health charity </a:t>
            </a:r>
            <a:r>
              <a:rPr lang="en-GB" u="sng" dirty="0">
                <a:latin typeface="Comic Sans MS" panose="030F0702030302020204" pitchFamily="66" charset="0"/>
                <a:hlinkClick r:id="rId11"/>
              </a:rPr>
              <a:t>http://www.youngminds.org.uk/</a:t>
            </a:r>
            <a:r>
              <a:rPr lang="en-GB" dirty="0">
                <a:latin typeface="Comic Sans MS" panose="030F0702030302020204" pitchFamily="66" charset="0"/>
              </a:rPr>
              <a:t> </a:t>
            </a:r>
          </a:p>
          <a:p>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dirty="0" smtClean="0"/>
              <a:t>Christ church CE Primary School</a:t>
            </a:r>
            <a:endParaRPr lang="en-GB" dirty="0"/>
          </a:p>
        </p:txBody>
      </p:sp>
      <p:pic>
        <p:nvPicPr>
          <p:cNvPr id="5" name="Pictur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512" y="116632"/>
            <a:ext cx="720080" cy="1700448"/>
          </a:xfrm>
          <a:prstGeom prst="rect">
            <a:avLst/>
          </a:prstGeom>
        </p:spPr>
      </p:pic>
    </p:spTree>
    <p:extLst>
      <p:ext uri="{BB962C8B-B14F-4D97-AF65-F5344CB8AC3E}">
        <p14:creationId xmlns:p14="http://schemas.microsoft.com/office/powerpoint/2010/main" val="3241680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7200" dirty="0" smtClean="0">
                <a:latin typeface="Comic Sans MS" panose="030F0702030302020204" pitchFamily="66" charset="0"/>
              </a:rPr>
              <a:t>Thank you</a:t>
            </a:r>
            <a:endParaRPr lang="en-GB" sz="7200"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405114"/>
            <a:ext cx="6624735" cy="16097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88641"/>
            <a:ext cx="1362064" cy="3216474"/>
          </a:xfrm>
          <a:prstGeom prst="rect">
            <a:avLst/>
          </a:prstGeom>
        </p:spPr>
      </p:pic>
    </p:spTree>
    <p:extLst>
      <p:ext uri="{BB962C8B-B14F-4D97-AF65-F5344CB8AC3E}">
        <p14:creationId xmlns:p14="http://schemas.microsoft.com/office/powerpoint/2010/main" val="1985913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gn="ctr">
              <a:buNone/>
            </a:pPr>
            <a:r>
              <a:rPr lang="en-GB" dirty="0" smtClean="0">
                <a:latin typeface="Comic Sans MS" panose="030F0702030302020204" pitchFamily="66" charset="0"/>
              </a:rPr>
              <a:t>   Who </a:t>
            </a:r>
            <a:r>
              <a:rPr lang="en-GB" dirty="0">
                <a:latin typeface="Comic Sans MS" panose="030F0702030302020204" pitchFamily="66" charset="0"/>
              </a:rPr>
              <a:t>are the best people to talk to </a:t>
            </a:r>
            <a:r>
              <a:rPr lang="en-GB" dirty="0" smtClean="0">
                <a:latin typeface="Comic Sans MS" panose="030F0702030302020204" pitchFamily="66" charset="0"/>
              </a:rPr>
              <a:t>about </a:t>
            </a:r>
            <a:r>
              <a:rPr lang="en-GB" dirty="0">
                <a:latin typeface="Comic Sans MS" panose="030F0702030302020204" pitchFamily="66" charset="0"/>
              </a:rPr>
              <a:t>my child’s difficulties with learning/Special Educational Needs and/or </a:t>
            </a:r>
            <a:r>
              <a:rPr lang="en-GB" dirty="0" smtClean="0">
                <a:latin typeface="Comic Sans MS" panose="030F0702030302020204" pitchFamily="66" charset="0"/>
              </a:rPr>
              <a:t>Disability?</a:t>
            </a:r>
          </a:p>
          <a:p>
            <a:pPr marL="0" indent="0">
              <a:buNone/>
            </a:pPr>
            <a:endParaRPr lang="en-GB" dirty="0">
              <a:latin typeface="Comic Sans MS" panose="030F0702030302020204" pitchFamily="66" charset="0"/>
            </a:endParaRPr>
          </a:p>
          <a:p>
            <a:pPr algn="ctr"/>
            <a:r>
              <a:rPr lang="en-GB" sz="2800" dirty="0" smtClean="0">
                <a:latin typeface="Comic Sans MS" panose="030F0702030302020204" pitchFamily="66" charset="0"/>
              </a:rPr>
              <a:t>My child’s </a:t>
            </a:r>
            <a:r>
              <a:rPr lang="en-GB" sz="2800" dirty="0">
                <a:latin typeface="Comic Sans MS" panose="030F0702030302020204" pitchFamily="66" charset="0"/>
              </a:rPr>
              <a:t>c</a:t>
            </a:r>
            <a:r>
              <a:rPr lang="en-GB" sz="2800" dirty="0" smtClean="0">
                <a:latin typeface="Comic Sans MS" panose="030F0702030302020204" pitchFamily="66" charset="0"/>
              </a:rPr>
              <a:t>lass </a:t>
            </a:r>
            <a:r>
              <a:rPr lang="en-GB" sz="2800" dirty="0">
                <a:latin typeface="Comic Sans MS" panose="030F0702030302020204" pitchFamily="66" charset="0"/>
              </a:rPr>
              <a:t>teacher</a:t>
            </a:r>
          </a:p>
          <a:p>
            <a:pPr algn="ctr"/>
            <a:r>
              <a:rPr lang="en-GB" sz="2800" dirty="0" smtClean="0">
                <a:latin typeface="Comic Sans MS" panose="030F0702030302020204" pitchFamily="66" charset="0"/>
              </a:rPr>
              <a:t>SENCO – Miss Sarah Bradbury</a:t>
            </a:r>
          </a:p>
          <a:p>
            <a:pPr algn="ctr"/>
            <a:r>
              <a:rPr lang="en-GB" sz="2800" dirty="0" smtClean="0">
                <a:latin typeface="Comic Sans MS" panose="030F0702030302020204" pitchFamily="66" charset="0"/>
              </a:rPr>
              <a:t>Assistant SENCO – Miss Emma Hill</a:t>
            </a:r>
            <a:endParaRPr lang="en-GB" sz="2800" dirty="0">
              <a:latin typeface="Comic Sans MS" panose="030F0702030302020204" pitchFamily="66" charset="0"/>
            </a:endParaRPr>
          </a:p>
          <a:p>
            <a:pPr algn="ctr"/>
            <a:r>
              <a:rPr lang="en-GB" sz="2800" dirty="0">
                <a:latin typeface="Comic Sans MS" panose="030F0702030302020204" pitchFamily="66" charset="0"/>
              </a:rPr>
              <a:t>Head </a:t>
            </a:r>
            <a:r>
              <a:rPr lang="en-GB" sz="2800" dirty="0">
                <a:latin typeface="Comic Sans MS" panose="030F0702030302020204" pitchFamily="66" charset="0"/>
              </a:rPr>
              <a:t>T</a:t>
            </a:r>
            <a:r>
              <a:rPr lang="en-GB" sz="2800" dirty="0" smtClean="0">
                <a:latin typeface="Comic Sans MS" panose="030F0702030302020204" pitchFamily="66" charset="0"/>
              </a:rPr>
              <a:t>eacher </a:t>
            </a:r>
            <a:r>
              <a:rPr lang="en-GB" sz="2800" dirty="0" smtClean="0">
                <a:latin typeface="Comic Sans MS" panose="030F0702030302020204" pitchFamily="66" charset="0"/>
              </a:rPr>
              <a:t>– Mrs Paula Scattergood</a:t>
            </a:r>
            <a:endParaRPr lang="en-GB" sz="2800" dirty="0">
              <a:latin typeface="Comic Sans MS" panose="030F0702030302020204" pitchFamily="66" charset="0"/>
            </a:endParaRPr>
          </a:p>
          <a:p>
            <a:pPr algn="ctr"/>
            <a:r>
              <a:rPr lang="en-GB" sz="2800" dirty="0">
                <a:latin typeface="Comic Sans MS" panose="030F0702030302020204" pitchFamily="66" charset="0"/>
              </a:rPr>
              <a:t>SEND </a:t>
            </a:r>
            <a:r>
              <a:rPr lang="en-GB" sz="2800" dirty="0" smtClean="0">
                <a:latin typeface="Comic Sans MS" panose="030F0702030302020204" pitchFamily="66" charset="0"/>
              </a:rPr>
              <a:t>Governor – Mrs Carol Paxton</a:t>
            </a:r>
            <a:endParaRPr lang="en-GB" sz="2800"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720080" cy="1700448"/>
          </a:xfrm>
          <a:prstGeom prst="rect">
            <a:avLst/>
          </a:prstGeom>
        </p:spPr>
      </p:pic>
    </p:spTree>
    <p:extLst>
      <p:ext uri="{BB962C8B-B14F-4D97-AF65-F5344CB8AC3E}">
        <p14:creationId xmlns:p14="http://schemas.microsoft.com/office/powerpoint/2010/main" val="38627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208912" cy="1143000"/>
          </a:xfrm>
        </p:spPr>
        <p:txBody>
          <a:bodyPr>
            <a:normAutofit fontScale="90000"/>
          </a:bodyPr>
          <a:lstStyle/>
          <a:p>
            <a:r>
              <a:rPr lang="en-GB" dirty="0" smtClean="0">
                <a:latin typeface="Comic Sans MS" panose="030F0702030302020204" pitchFamily="66" charset="0"/>
              </a:rPr>
              <a:t/>
            </a:r>
            <a:br>
              <a:rPr lang="en-GB" dirty="0" smtClean="0">
                <a:latin typeface="Comic Sans MS" panose="030F0702030302020204" pitchFamily="66" charset="0"/>
              </a:rPr>
            </a:br>
            <a:r>
              <a:rPr lang="en-GB" sz="4000" dirty="0" smtClean="0">
                <a:latin typeface="Comic Sans MS" panose="030F0702030302020204" pitchFamily="66" charset="0"/>
              </a:rPr>
              <a:t>  The Class Teacher is responsible for:</a:t>
            </a:r>
            <a:r>
              <a:rPr lang="en-GB" dirty="0" smtClean="0">
                <a:latin typeface="Comic Sans MS" panose="030F0702030302020204" pitchFamily="66" charset="0"/>
              </a:rPr>
              <a:t/>
            </a:r>
            <a:br>
              <a:rPr lang="en-GB" dirty="0" smtClean="0">
                <a:latin typeface="Comic Sans MS" panose="030F0702030302020204" pitchFamily="66" charset="0"/>
              </a:rPr>
            </a:br>
            <a:endParaRPr lang="en-GB"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8640"/>
            <a:ext cx="720080" cy="1700448"/>
          </a:xfrm>
          <a:prstGeom prst="rect">
            <a:avLst/>
          </a:prstGeom>
        </p:spPr>
      </p:pic>
      <p:sp>
        <p:nvSpPr>
          <p:cNvPr id="3" name="Content Placeholder 2"/>
          <p:cNvSpPr>
            <a:spLocks noGrp="1"/>
          </p:cNvSpPr>
          <p:nvPr>
            <p:ph idx="1"/>
          </p:nvPr>
        </p:nvSpPr>
        <p:spPr/>
        <p:txBody>
          <a:bodyPr>
            <a:normAutofit fontScale="70000" lnSpcReduction="20000"/>
          </a:bodyPr>
          <a:lstStyle/>
          <a:p>
            <a:r>
              <a:rPr lang="en-GB" dirty="0" smtClean="0">
                <a:latin typeface="Comic Sans MS" panose="030F0702030302020204" pitchFamily="66" charset="0"/>
              </a:rPr>
              <a:t>Checking </a:t>
            </a:r>
            <a:r>
              <a:rPr lang="en-GB" dirty="0">
                <a:latin typeface="Comic Sans MS" panose="030F0702030302020204" pitchFamily="66" charset="0"/>
              </a:rPr>
              <a:t>the progress of your </a:t>
            </a:r>
            <a:r>
              <a:rPr lang="en-GB" dirty="0" smtClean="0">
                <a:latin typeface="Comic Sans MS" panose="030F0702030302020204" pitchFamily="66" charset="0"/>
              </a:rPr>
              <a:t>child, </a:t>
            </a:r>
            <a:r>
              <a:rPr lang="en-GB" dirty="0">
                <a:latin typeface="Comic Sans MS" panose="030F0702030302020204" pitchFamily="66" charset="0"/>
              </a:rPr>
              <a:t>identifying planning and delivering any additional help your child may </a:t>
            </a:r>
            <a:r>
              <a:rPr lang="en-GB" dirty="0" smtClean="0">
                <a:latin typeface="Comic Sans MS" panose="030F0702030302020204" pitchFamily="66" charset="0"/>
              </a:rPr>
              <a:t>need. </a:t>
            </a:r>
          </a:p>
          <a:p>
            <a:r>
              <a:rPr lang="en-GB" dirty="0" smtClean="0">
                <a:latin typeface="Comic Sans MS" panose="030F0702030302020204" pitchFamily="66" charset="0"/>
              </a:rPr>
              <a:t>Letting </a:t>
            </a:r>
            <a:r>
              <a:rPr lang="en-GB" dirty="0">
                <a:latin typeface="Comic Sans MS" panose="030F0702030302020204" pitchFamily="66" charset="0"/>
              </a:rPr>
              <a:t>the Inclusion Manager and </a:t>
            </a:r>
            <a:r>
              <a:rPr lang="en-GB" dirty="0" smtClean="0">
                <a:latin typeface="Comic Sans MS" panose="030F0702030302020204" pitchFamily="66" charset="0"/>
              </a:rPr>
              <a:t>Assistant SENCO </a:t>
            </a:r>
            <a:r>
              <a:rPr lang="en-GB" dirty="0">
                <a:latin typeface="Comic Sans MS" panose="030F0702030302020204" pitchFamily="66" charset="0"/>
              </a:rPr>
              <a:t>know </a:t>
            </a:r>
            <a:r>
              <a:rPr lang="en-GB" dirty="0" smtClean="0">
                <a:latin typeface="Comic Sans MS" panose="030F0702030302020204" pitchFamily="66" charset="0"/>
              </a:rPr>
              <a:t>of any support needs.</a:t>
            </a:r>
            <a:endParaRPr lang="en-GB" dirty="0">
              <a:latin typeface="Comic Sans MS" panose="030F0702030302020204" pitchFamily="66" charset="0"/>
            </a:endParaRPr>
          </a:p>
          <a:p>
            <a:r>
              <a:rPr lang="en-GB" dirty="0" smtClean="0">
                <a:latin typeface="Comic Sans MS" panose="030F0702030302020204" pitchFamily="66" charset="0"/>
              </a:rPr>
              <a:t>Writing </a:t>
            </a:r>
            <a:r>
              <a:rPr lang="en-GB" dirty="0">
                <a:latin typeface="Comic Sans MS" panose="030F0702030302020204" pitchFamily="66" charset="0"/>
              </a:rPr>
              <a:t>a Pupil Passport, and sharing and reviewing these with parents at least once each term and planning for the next term.</a:t>
            </a:r>
          </a:p>
          <a:p>
            <a:r>
              <a:rPr lang="en-GB" dirty="0" smtClean="0">
                <a:latin typeface="Comic Sans MS" panose="030F0702030302020204" pitchFamily="66" charset="0"/>
              </a:rPr>
              <a:t>Ensuring </a:t>
            </a:r>
            <a:r>
              <a:rPr lang="en-GB" dirty="0">
                <a:latin typeface="Comic Sans MS" panose="030F0702030302020204" pitchFamily="66" charset="0"/>
              </a:rPr>
              <a:t>that all staff working with your child in school are able to deliver the planned work/programme for your child, so they can achieve the best possible progress. This may involve the use of additional adults, outside specialist help and specifically planned work and resources.</a:t>
            </a:r>
          </a:p>
          <a:p>
            <a:r>
              <a:rPr lang="en-GB" dirty="0" smtClean="0">
                <a:latin typeface="Comic Sans MS" panose="030F0702030302020204" pitchFamily="66" charset="0"/>
              </a:rPr>
              <a:t>Following the school’s </a:t>
            </a:r>
            <a:r>
              <a:rPr lang="en-GB" dirty="0">
                <a:latin typeface="Comic Sans MS" panose="030F0702030302020204" pitchFamily="66" charset="0"/>
              </a:rPr>
              <a:t>SEND </a:t>
            </a:r>
            <a:r>
              <a:rPr lang="en-GB" dirty="0" smtClean="0">
                <a:latin typeface="Comic Sans MS" panose="030F0702030302020204" pitchFamily="66" charset="0"/>
              </a:rPr>
              <a:t>Policy. </a:t>
            </a:r>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spTree>
    <p:extLst>
      <p:ext uri="{BB962C8B-B14F-4D97-AF65-F5344CB8AC3E}">
        <p14:creationId xmlns:p14="http://schemas.microsoft.com/office/powerpoint/2010/main" val="1907855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Comic Sans MS" panose="030F0702030302020204" pitchFamily="66" charset="0"/>
              </a:rPr>
              <a:t>The SENCO/Inclusion Leader is responsible for:</a:t>
            </a:r>
            <a:endParaRPr lang="en-GB" sz="3600" dirty="0">
              <a:latin typeface="Comic Sans MS" panose="030F0702030302020204" pitchFamily="66" charset="0"/>
            </a:endParaRPr>
          </a:p>
        </p:txBody>
      </p:sp>
      <p:sp>
        <p:nvSpPr>
          <p:cNvPr id="3" name="Content Placeholder 2"/>
          <p:cNvSpPr>
            <a:spLocks noGrp="1"/>
          </p:cNvSpPr>
          <p:nvPr>
            <p:ph idx="1"/>
          </p:nvPr>
        </p:nvSpPr>
        <p:spPr>
          <a:xfrm>
            <a:off x="457200" y="1460260"/>
            <a:ext cx="8435280" cy="4997152"/>
          </a:xfrm>
        </p:spPr>
        <p:txBody>
          <a:bodyPr>
            <a:normAutofit fontScale="40000" lnSpcReduction="20000"/>
          </a:bodyPr>
          <a:lstStyle/>
          <a:p>
            <a:r>
              <a:rPr lang="en-GB" sz="5000" dirty="0" smtClean="0">
                <a:latin typeface="Comic Sans MS" panose="030F0702030302020204" pitchFamily="66" charset="0"/>
              </a:rPr>
              <a:t>Coordinating </a:t>
            </a:r>
            <a:r>
              <a:rPr lang="en-GB" sz="5000" dirty="0">
                <a:latin typeface="Comic Sans MS" panose="030F0702030302020204" pitchFamily="66" charset="0"/>
              </a:rPr>
              <a:t>all the support for children with Special Educational Needs and/or Disabilities (SEND</a:t>
            </a:r>
            <a:r>
              <a:rPr lang="en-GB" sz="5000" dirty="0" smtClean="0">
                <a:latin typeface="Comic Sans MS" panose="030F0702030302020204" pitchFamily="66" charset="0"/>
              </a:rPr>
              <a:t>). </a:t>
            </a:r>
          </a:p>
          <a:p>
            <a:r>
              <a:rPr lang="en-GB" sz="5000" dirty="0" smtClean="0">
                <a:latin typeface="Comic Sans MS" panose="030F0702030302020204" pitchFamily="66" charset="0"/>
              </a:rPr>
              <a:t>Documenting provision for SEND pupils. </a:t>
            </a:r>
          </a:p>
          <a:p>
            <a:r>
              <a:rPr lang="en-GB" sz="5000" dirty="0" smtClean="0">
                <a:latin typeface="Comic Sans MS" panose="030F0702030302020204" pitchFamily="66" charset="0"/>
              </a:rPr>
              <a:t>Developing </a:t>
            </a:r>
            <a:r>
              <a:rPr lang="en-GB" sz="5000" dirty="0">
                <a:latin typeface="Comic Sans MS" panose="030F0702030302020204" pitchFamily="66" charset="0"/>
              </a:rPr>
              <a:t>the school’s SEND Policy to make sure all children get a consistent, high quality response to meeting their needs in school.</a:t>
            </a:r>
          </a:p>
          <a:p>
            <a:r>
              <a:rPr lang="en-GB" sz="5000" dirty="0" smtClean="0">
                <a:latin typeface="Comic Sans MS" panose="030F0702030302020204" pitchFamily="66" charset="0"/>
              </a:rPr>
              <a:t>Updating </a:t>
            </a:r>
            <a:r>
              <a:rPr lang="en-GB" sz="5000" dirty="0">
                <a:latin typeface="Comic Sans MS" panose="030F0702030302020204" pitchFamily="66" charset="0"/>
              </a:rPr>
              <a:t>the school’s SEND register (a system for ensuring all the SEND needs of pupils in this school are known) and making sure that there are excellent records of your child’s progress and needs.</a:t>
            </a:r>
          </a:p>
          <a:p>
            <a:r>
              <a:rPr lang="en-GB" sz="5000" dirty="0" smtClean="0">
                <a:latin typeface="Comic Sans MS" panose="030F0702030302020204" pitchFamily="66" charset="0"/>
              </a:rPr>
              <a:t>Providing </a:t>
            </a:r>
            <a:r>
              <a:rPr lang="en-GB" sz="5000" dirty="0">
                <a:latin typeface="Comic Sans MS" panose="030F0702030302020204" pitchFamily="66" charset="0"/>
              </a:rPr>
              <a:t>specialist support for teachers and support staff in the school so they can </a:t>
            </a:r>
            <a:r>
              <a:rPr lang="en-GB" sz="5000" dirty="0" smtClean="0">
                <a:latin typeface="Comic Sans MS" panose="030F0702030302020204" pitchFamily="66" charset="0"/>
              </a:rPr>
              <a:t>help children </a:t>
            </a:r>
            <a:r>
              <a:rPr lang="en-GB" sz="5000" dirty="0">
                <a:latin typeface="Comic Sans MS" panose="030F0702030302020204" pitchFamily="66" charset="0"/>
              </a:rPr>
              <a:t>with SEND in the school achieve the best progress possible</a:t>
            </a:r>
            <a:r>
              <a:rPr lang="en-GB" sz="5000" dirty="0" smtClean="0">
                <a:latin typeface="Comic Sans MS" panose="030F0702030302020204" pitchFamily="66" charset="0"/>
              </a:rPr>
              <a:t>.</a:t>
            </a:r>
          </a:p>
          <a:p>
            <a:r>
              <a:rPr lang="en-GB" sz="5000" dirty="0" smtClean="0">
                <a:latin typeface="Comic Sans MS" panose="030F0702030302020204" pitchFamily="66" charset="0"/>
              </a:rPr>
              <a:t>Developing legislation in connection to SEND. </a:t>
            </a:r>
          </a:p>
          <a:p>
            <a:r>
              <a:rPr lang="en-GB" sz="5000" dirty="0" smtClean="0">
                <a:latin typeface="Comic Sans MS" panose="030F0702030302020204" pitchFamily="66" charset="0"/>
              </a:rPr>
              <a:t>Involving parents in supporting their child’s </a:t>
            </a:r>
            <a:r>
              <a:rPr lang="en-GB" sz="5000" dirty="0">
                <a:latin typeface="Comic Sans MS" panose="030F0702030302020204" pitchFamily="66" charset="0"/>
              </a:rPr>
              <a:t>learning.</a:t>
            </a:r>
          </a:p>
          <a:p>
            <a:r>
              <a:rPr lang="en-GB" sz="5000" dirty="0" smtClean="0">
                <a:latin typeface="Comic Sans MS" panose="030F0702030302020204" pitchFamily="66" charset="0"/>
              </a:rPr>
              <a:t>Keeping parents informed </a:t>
            </a:r>
            <a:r>
              <a:rPr lang="en-GB" sz="5000" dirty="0">
                <a:latin typeface="Comic Sans MS" panose="030F0702030302020204" pitchFamily="66" charset="0"/>
              </a:rPr>
              <a:t>about the support </a:t>
            </a:r>
            <a:r>
              <a:rPr lang="en-GB" sz="5000" dirty="0" smtClean="0">
                <a:latin typeface="Comic Sans MS" panose="030F0702030302020204" pitchFamily="66" charset="0"/>
              </a:rPr>
              <a:t>their </a:t>
            </a:r>
            <a:r>
              <a:rPr lang="en-GB" sz="5000" dirty="0">
                <a:latin typeface="Comic Sans MS" panose="030F0702030302020204" pitchFamily="66" charset="0"/>
              </a:rPr>
              <a:t>child is </a:t>
            </a:r>
            <a:r>
              <a:rPr lang="en-GB" sz="5000" dirty="0" smtClean="0">
                <a:latin typeface="Comic Sans MS" panose="030F0702030302020204" pitchFamily="66" charset="0"/>
              </a:rPr>
              <a:t>getting</a:t>
            </a:r>
            <a:endParaRPr lang="en-GB" sz="5000" dirty="0">
              <a:latin typeface="Comic Sans MS" panose="030F0702030302020204" pitchFamily="66" charset="0"/>
            </a:endParaRPr>
          </a:p>
          <a:p>
            <a:r>
              <a:rPr lang="en-GB" sz="5000" dirty="0" smtClean="0">
                <a:latin typeface="Comic Sans MS" panose="030F0702030302020204" pitchFamily="66" charset="0"/>
              </a:rPr>
              <a:t>Involving parents in </a:t>
            </a:r>
            <a:r>
              <a:rPr lang="en-GB" sz="5000" dirty="0">
                <a:latin typeface="Comic Sans MS" panose="030F0702030302020204" pitchFamily="66" charset="0"/>
              </a:rPr>
              <a:t>reviewing how </a:t>
            </a:r>
            <a:r>
              <a:rPr lang="en-GB" sz="5000" dirty="0" smtClean="0">
                <a:latin typeface="Comic Sans MS" panose="030F0702030302020204" pitchFamily="66" charset="0"/>
              </a:rPr>
              <a:t>their child </a:t>
            </a:r>
            <a:r>
              <a:rPr lang="en-GB" sz="5000" dirty="0">
                <a:latin typeface="Comic Sans MS" panose="030F0702030302020204" pitchFamily="66" charset="0"/>
              </a:rPr>
              <a:t>is doing.</a:t>
            </a:r>
          </a:p>
          <a:p>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0"/>
            <a:ext cx="720080" cy="1700448"/>
          </a:xfrm>
          <a:prstGeom prst="rect">
            <a:avLst/>
          </a:prstGeom>
        </p:spPr>
      </p:pic>
    </p:spTree>
    <p:extLst>
      <p:ext uri="{BB962C8B-B14F-4D97-AF65-F5344CB8AC3E}">
        <p14:creationId xmlns:p14="http://schemas.microsoft.com/office/powerpoint/2010/main" val="640731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800" dirty="0" smtClean="0">
                <a:latin typeface="Comic Sans MS" panose="030F0702030302020204" pitchFamily="66" charset="0"/>
              </a:rPr>
              <a:t>The Head Teacher is responsible for:</a:t>
            </a:r>
            <a:endParaRPr lang="en-GB" sz="38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600" dirty="0" smtClean="0">
                <a:latin typeface="Comic Sans MS" panose="030F0702030302020204" pitchFamily="66" charset="0"/>
              </a:rPr>
              <a:t>The </a:t>
            </a:r>
            <a:r>
              <a:rPr lang="en-GB" sz="2600" dirty="0">
                <a:latin typeface="Comic Sans MS" panose="030F0702030302020204" pitchFamily="66" charset="0"/>
              </a:rPr>
              <a:t>day to day management of all aspects of the school, this includes the support for children with SEND.</a:t>
            </a:r>
          </a:p>
          <a:p>
            <a:r>
              <a:rPr lang="en-GB" sz="2600" dirty="0" smtClean="0">
                <a:latin typeface="Comic Sans MS" panose="030F0702030302020204" pitchFamily="66" charset="0"/>
              </a:rPr>
              <a:t>The </a:t>
            </a:r>
            <a:r>
              <a:rPr lang="en-GB" sz="2600" dirty="0">
                <a:latin typeface="Comic Sans MS" panose="030F0702030302020204" pitchFamily="66" charset="0"/>
              </a:rPr>
              <a:t>Head Teacher will give responsibility to the SENCO and the class teachers but is still responsible for ensuring that your child’s needs are met.</a:t>
            </a:r>
          </a:p>
          <a:p>
            <a:r>
              <a:rPr lang="en-GB" sz="2600" dirty="0" smtClean="0">
                <a:latin typeface="Comic Sans MS" panose="030F0702030302020204" pitchFamily="66" charset="0"/>
              </a:rPr>
              <a:t>The </a:t>
            </a:r>
            <a:r>
              <a:rPr lang="en-GB" sz="2600" dirty="0">
                <a:latin typeface="Comic Sans MS" panose="030F0702030302020204" pitchFamily="66" charset="0"/>
              </a:rPr>
              <a:t>Head Teacher will make sure that the Governing Body is kept up to date about any issues in school relating to SEND.</a:t>
            </a:r>
          </a:p>
          <a:p>
            <a:endParaRPr lang="en-GB" dirty="0"/>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2983"/>
          <a:stretch/>
        </p:blipFill>
        <p:spPr>
          <a:xfrm>
            <a:off x="179512" y="260648"/>
            <a:ext cx="554584" cy="1700448"/>
          </a:xfrm>
          <a:prstGeom prst="rect">
            <a:avLst/>
          </a:prstGeom>
        </p:spPr>
      </p:pic>
    </p:spTree>
    <p:extLst>
      <p:ext uri="{BB962C8B-B14F-4D97-AF65-F5344CB8AC3E}">
        <p14:creationId xmlns:p14="http://schemas.microsoft.com/office/powerpoint/2010/main" val="78093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The SEND Governor is responsible for:</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r>
              <a:rPr lang="en-GB" dirty="0" smtClean="0">
                <a:latin typeface="Comic Sans MS" panose="030F0702030302020204" pitchFamily="66" charset="0"/>
              </a:rPr>
              <a:t>Making </a:t>
            </a:r>
            <a:r>
              <a:rPr lang="en-GB" dirty="0">
                <a:latin typeface="Comic Sans MS" panose="030F0702030302020204" pitchFamily="66" charset="0"/>
              </a:rPr>
              <a:t>sure that the necessary support is made for any child who attends the school who has SEND.</a:t>
            </a:r>
          </a:p>
          <a:p>
            <a:r>
              <a:rPr lang="en-GB" dirty="0" smtClean="0">
                <a:latin typeface="Comic Sans MS" panose="030F0702030302020204" pitchFamily="66" charset="0"/>
              </a:rPr>
              <a:t>Meet </a:t>
            </a:r>
            <a:r>
              <a:rPr lang="en-GB" dirty="0">
                <a:latin typeface="Comic Sans MS" panose="030F0702030302020204" pitchFamily="66" charset="0"/>
              </a:rPr>
              <a:t>termly with the SENCO, to ensure that they are kept up to date with developments in school.</a:t>
            </a:r>
          </a:p>
          <a:p>
            <a:endParaRPr lang="en-GB" dirty="0">
              <a:latin typeface="Comic Sans MS" panose="030F0702030302020204" pitchFamily="66" charset="0"/>
            </a:endParaRP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720080" cy="1700448"/>
          </a:xfrm>
          <a:prstGeom prst="rect">
            <a:avLst/>
          </a:prstGeom>
        </p:spPr>
      </p:pic>
    </p:spTree>
    <p:extLst>
      <p:ext uri="{BB962C8B-B14F-4D97-AF65-F5344CB8AC3E}">
        <p14:creationId xmlns:p14="http://schemas.microsoft.com/office/powerpoint/2010/main" val="302679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941568" cy="1143000"/>
          </a:xfrm>
        </p:spPr>
        <p:txBody>
          <a:bodyPr>
            <a:normAutofit fontScale="90000"/>
          </a:bodyPr>
          <a:lstStyle/>
          <a:p>
            <a:r>
              <a:rPr lang="en-GB" i="1" dirty="0" smtClean="0"/>
              <a:t/>
            </a:r>
            <a:br>
              <a:rPr lang="en-GB" i="1" dirty="0" smtClean="0"/>
            </a:br>
            <a:r>
              <a:rPr lang="en-GB" sz="4000" dirty="0" smtClean="0">
                <a:latin typeface="Comic Sans MS" panose="030F0702030302020204" pitchFamily="66" charset="0"/>
              </a:rPr>
              <a:t>What </a:t>
            </a:r>
            <a:r>
              <a:rPr lang="en-GB" sz="4000" dirty="0">
                <a:latin typeface="Comic Sans MS" panose="030F0702030302020204" pitchFamily="66" charset="0"/>
              </a:rPr>
              <a:t>are the different types of </a:t>
            </a:r>
            <a:r>
              <a:rPr lang="en-GB" sz="4000" dirty="0" smtClean="0">
                <a:latin typeface="Comic Sans MS" panose="030F0702030302020204" pitchFamily="66" charset="0"/>
              </a:rPr>
              <a:t>SEN </a:t>
            </a:r>
            <a:r>
              <a:rPr lang="en-GB" sz="4000" dirty="0">
                <a:latin typeface="Comic Sans MS" panose="030F0702030302020204" pitchFamily="66" charset="0"/>
              </a:rPr>
              <a:t>at </a:t>
            </a:r>
            <a:r>
              <a:rPr lang="en-GB" sz="4000" dirty="0" smtClean="0">
                <a:latin typeface="Comic Sans MS" panose="030F0702030302020204" pitchFamily="66" charset="0"/>
              </a:rPr>
              <a:t>Christ Church CE Primary School?</a:t>
            </a:r>
            <a:endParaRPr lang="en-GB" sz="4000" dirty="0">
              <a:latin typeface="Comic Sans MS" panose="030F0702030302020204" pitchFamily="66" charset="0"/>
            </a:endParaRPr>
          </a:p>
        </p:txBody>
      </p:sp>
      <p:sp>
        <p:nvSpPr>
          <p:cNvPr id="3" name="Content Placeholder 2"/>
          <p:cNvSpPr>
            <a:spLocks noGrp="1"/>
          </p:cNvSpPr>
          <p:nvPr>
            <p:ph idx="1"/>
          </p:nvPr>
        </p:nvSpPr>
        <p:spPr>
          <a:xfrm>
            <a:off x="467544" y="2132856"/>
            <a:ext cx="8229600" cy="4525963"/>
          </a:xfrm>
        </p:spPr>
        <p:txBody>
          <a:bodyPr>
            <a:normAutofit fontScale="70000" lnSpcReduction="20000"/>
          </a:bodyPr>
          <a:lstStyle/>
          <a:p>
            <a:pPr lvl="0"/>
            <a:r>
              <a:rPr lang="en-GB" dirty="0">
                <a:latin typeface="Comic Sans MS" panose="030F0702030302020204" pitchFamily="66" charset="0"/>
              </a:rPr>
              <a:t>Communication and Interaction</a:t>
            </a:r>
          </a:p>
          <a:p>
            <a:pPr lvl="1"/>
            <a:r>
              <a:rPr lang="en-GB" dirty="0">
                <a:latin typeface="Comic Sans MS" panose="030F0702030302020204" pitchFamily="66" charset="0"/>
              </a:rPr>
              <a:t>ASD</a:t>
            </a:r>
          </a:p>
          <a:p>
            <a:pPr lvl="1"/>
            <a:r>
              <a:rPr lang="en-GB" dirty="0">
                <a:latin typeface="Comic Sans MS" panose="030F0702030302020204" pitchFamily="66" charset="0"/>
              </a:rPr>
              <a:t>SCLN</a:t>
            </a:r>
          </a:p>
          <a:p>
            <a:pPr lvl="0"/>
            <a:r>
              <a:rPr lang="en-GB" dirty="0">
                <a:latin typeface="Comic Sans MS" panose="030F0702030302020204" pitchFamily="66" charset="0"/>
              </a:rPr>
              <a:t>Cognition and Learning</a:t>
            </a:r>
          </a:p>
          <a:p>
            <a:pPr lvl="1"/>
            <a:r>
              <a:rPr lang="en-GB" dirty="0">
                <a:latin typeface="Comic Sans MS" panose="030F0702030302020204" pitchFamily="66" charset="0"/>
              </a:rPr>
              <a:t> MLD</a:t>
            </a:r>
          </a:p>
          <a:p>
            <a:pPr lvl="1"/>
            <a:r>
              <a:rPr lang="en-GB" dirty="0" err="1">
                <a:latin typeface="Comic Sans MS" panose="030F0702030302020204" pitchFamily="66" charset="0"/>
              </a:rPr>
              <a:t>SpLD</a:t>
            </a:r>
            <a:endParaRPr lang="en-GB" dirty="0">
              <a:latin typeface="Comic Sans MS" panose="030F0702030302020204" pitchFamily="66" charset="0"/>
            </a:endParaRPr>
          </a:p>
          <a:p>
            <a:pPr lvl="0"/>
            <a:r>
              <a:rPr lang="en-GB" dirty="0">
                <a:latin typeface="Comic Sans MS" panose="030F0702030302020204" pitchFamily="66" charset="0"/>
              </a:rPr>
              <a:t>Social, Emotional and Mental Health (SEMH</a:t>
            </a:r>
            <a:r>
              <a:rPr lang="en-GB" dirty="0" smtClean="0">
                <a:latin typeface="Comic Sans MS" panose="030F0702030302020204" pitchFamily="66" charset="0"/>
              </a:rPr>
              <a:t>)</a:t>
            </a:r>
          </a:p>
          <a:p>
            <a:pPr lvl="1"/>
            <a:r>
              <a:rPr lang="en-GB" dirty="0" smtClean="0">
                <a:latin typeface="Comic Sans MS" panose="030F0702030302020204" pitchFamily="66" charset="0"/>
              </a:rPr>
              <a:t>ADHD</a:t>
            </a:r>
            <a:endParaRPr lang="en-GB" dirty="0">
              <a:latin typeface="Comic Sans MS" panose="030F0702030302020204" pitchFamily="66" charset="0"/>
            </a:endParaRPr>
          </a:p>
          <a:p>
            <a:pPr lvl="0"/>
            <a:r>
              <a:rPr lang="en-GB" dirty="0">
                <a:latin typeface="Comic Sans MS" panose="030F0702030302020204" pitchFamily="66" charset="0"/>
              </a:rPr>
              <a:t>Sensory and/or Physical</a:t>
            </a:r>
          </a:p>
          <a:p>
            <a:pPr lvl="1"/>
            <a:r>
              <a:rPr lang="en-GB" dirty="0">
                <a:latin typeface="Comic Sans MS" panose="030F0702030302020204" pitchFamily="66" charset="0"/>
              </a:rPr>
              <a:t>VI</a:t>
            </a:r>
          </a:p>
          <a:p>
            <a:pPr lvl="1"/>
            <a:r>
              <a:rPr lang="en-GB" dirty="0">
                <a:latin typeface="Comic Sans MS" panose="030F0702030302020204" pitchFamily="66" charset="0"/>
              </a:rPr>
              <a:t>HI</a:t>
            </a:r>
          </a:p>
          <a:p>
            <a:pPr lvl="1"/>
            <a:r>
              <a:rPr lang="en-GB" dirty="0">
                <a:latin typeface="Comic Sans MS" panose="030F0702030302020204" pitchFamily="66" charset="0"/>
              </a:rPr>
              <a:t>PI</a:t>
            </a:r>
          </a:p>
          <a:p>
            <a:pPr lvl="1"/>
            <a:r>
              <a:rPr lang="en-GB" dirty="0">
                <a:latin typeface="Comic Sans MS" panose="030F0702030302020204" pitchFamily="66" charset="0"/>
              </a:rPr>
              <a:t>MSI</a:t>
            </a:r>
          </a:p>
        </p:txBody>
      </p:sp>
      <p:sp>
        <p:nvSpPr>
          <p:cNvPr id="4" name="Footer Placeholder 3"/>
          <p:cNvSpPr>
            <a:spLocks noGrp="1"/>
          </p:cNvSpPr>
          <p:nvPr>
            <p:ph type="ftr" sz="quarter" idx="11"/>
          </p:nvPr>
        </p:nvSpPr>
        <p:spPr/>
        <p:txBody>
          <a:bodyPr/>
          <a:lstStyle/>
          <a:p>
            <a:r>
              <a:rPr lang="en-GB" smtClean="0"/>
              <a:t>Christ church CE Primary School</a:t>
            </a:r>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2656"/>
            <a:ext cx="720080" cy="170044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9792" y="1484784"/>
            <a:ext cx="2460640" cy="2896807"/>
          </a:xfrm>
          <a:prstGeom prst="rect">
            <a:avLst/>
          </a:prstGeom>
        </p:spPr>
      </p:pic>
    </p:spTree>
    <p:extLst>
      <p:ext uri="{BB962C8B-B14F-4D97-AF65-F5344CB8AC3E}">
        <p14:creationId xmlns:p14="http://schemas.microsoft.com/office/powerpoint/2010/main" val="2274352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2853</Words>
  <Application>Microsoft Office PowerPoint</Application>
  <PresentationFormat>On-screen Show (4:3)</PresentationFormat>
  <Paragraphs>291</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Comic Sans MS</vt:lpstr>
      <vt:lpstr>Office Theme</vt:lpstr>
      <vt:lpstr>  Christ Church C. E. Primary School Respect: Endurance: Friendship   William Street, Fenton, Stoke-on-Trent, ST4 2JG</vt:lpstr>
      <vt:lpstr>What is the Local Offer?</vt:lpstr>
      <vt:lpstr>Christ Church CE Primary School’s Offer</vt:lpstr>
      <vt:lpstr>PowerPoint Presentation</vt:lpstr>
      <vt:lpstr>   The Class Teacher is responsible for: </vt:lpstr>
      <vt:lpstr>The SENCO/Inclusion Leader is responsible for:</vt:lpstr>
      <vt:lpstr>The Head Teacher is responsible for:</vt:lpstr>
      <vt:lpstr>The SEND Governor is responsible for:</vt:lpstr>
      <vt:lpstr> What are the different types of SEN at Christ Church CE Primary School?</vt:lpstr>
      <vt:lpstr>   How does the setting/school/college know if children/young people need extra help?   </vt:lpstr>
      <vt:lpstr>How does Christ Church CE Primary School identify SEN?</vt:lpstr>
      <vt:lpstr> How will the school let me know if they have concerns about my child’s learning in school?</vt:lpstr>
      <vt:lpstr> How can I let the school know I am concerned about my child’s progress in school?</vt:lpstr>
      <vt:lpstr>  What are the different types of support available for children with SEN at Christ Church Primary School? </vt:lpstr>
      <vt:lpstr>Quality First Teaching </vt:lpstr>
      <vt:lpstr>SEN Support </vt:lpstr>
      <vt:lpstr>SEN Support Continued </vt:lpstr>
      <vt:lpstr> Education, Health and Care Plan (EHCP) </vt:lpstr>
      <vt:lpstr> Education, Health and Care Plan (EHCP) continued </vt:lpstr>
      <vt:lpstr>How does Christ Church CE Primary School involve parents in decision making?</vt:lpstr>
      <vt:lpstr>How is Christ Church CE Primary School accessible for all pupils? </vt:lpstr>
      <vt:lpstr>What is a pupil passport?</vt:lpstr>
      <vt:lpstr>PowerPoint Presentation</vt:lpstr>
      <vt:lpstr>  What training have the staff supporting children and young people with SEND had? </vt:lpstr>
      <vt:lpstr>Strategies to support literacy difficulties</vt:lpstr>
      <vt:lpstr> Strategies to support maths difficulties  </vt:lpstr>
      <vt:lpstr>Strategies to support speech and language difficulties</vt:lpstr>
      <vt:lpstr>Strategies to support access to a supportive environment </vt:lpstr>
      <vt:lpstr>Intervention from external professionals</vt:lpstr>
      <vt:lpstr>Admission/transition arrangements for pupils with SEND</vt:lpstr>
      <vt:lpstr>Complaints and Further Help </vt:lpstr>
      <vt:lpstr>Further support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Church C. E. Primary School Respect: Endurance: Friendship   William Street, Fenton, Stoke-on-Trent, ST4 2JG</dc:title>
  <dc:creator>teacher</dc:creator>
  <cp:lastModifiedBy>Windows User</cp:lastModifiedBy>
  <cp:revision>51</cp:revision>
  <cp:lastPrinted>2017-02-27T15:32:44Z</cp:lastPrinted>
  <dcterms:created xsi:type="dcterms:W3CDTF">2017-02-27T13:31:33Z</dcterms:created>
  <dcterms:modified xsi:type="dcterms:W3CDTF">2017-03-17T09:53:08Z</dcterms:modified>
</cp:coreProperties>
</file>